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289" r:id="rId5"/>
    <p:sldId id="288" r:id="rId6"/>
    <p:sldId id="290" r:id="rId7"/>
    <p:sldId id="283" r:id="rId8"/>
    <p:sldId id="286" r:id="rId9"/>
    <p:sldId id="259" r:id="rId10"/>
    <p:sldId id="258" r:id="rId11"/>
    <p:sldId id="287" r:id="rId12"/>
    <p:sldId id="280" r:id="rId13"/>
    <p:sldId id="284" r:id="rId14"/>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FDFA6FF4-F7BA-4338-8046-9D76365F9FA1}">
          <p14:sldIdLst/>
        </p14:section>
        <p14:section name="Default Section" id="{C4E6B8B7-6309-413C-A913-A0A434513211}">
          <p14:sldIdLst>
            <p14:sldId id="289"/>
            <p14:sldId id="288"/>
            <p14:sldId id="290"/>
            <p14:sldId id="283"/>
            <p14:sldId id="286"/>
            <p14:sldId id="259"/>
            <p14:sldId id="258"/>
            <p14:sldId id="287"/>
            <p14:sldId id="280"/>
            <p14:sldId id="284"/>
          </p14:sldIdLst>
        </p14:section>
      </p14:sectionLst>
    </p:ext>
    <p:ext uri="{EFAFB233-063F-42B5-8137-9DF3F51BA10A}">
      <p15:sldGuideLst xmlns:p15="http://schemas.microsoft.com/office/powerpoint/2012/main">
        <p15:guide id="1" orient="horz" pos="3378">
          <p15:clr>
            <a:srgbClr val="A4A3A4"/>
          </p15:clr>
        </p15:guide>
        <p15:guide id="2" orient="horz" pos="3490">
          <p15:clr>
            <a:srgbClr val="A4A3A4"/>
          </p15:clr>
        </p15:guide>
        <p15:guide id="3" orient="horz" pos="3379">
          <p15:clr>
            <a:srgbClr val="A4A3A4"/>
          </p15:clr>
        </p15:guide>
        <p15:guide id="4" orient="horz" pos="1964">
          <p15:clr>
            <a:srgbClr val="A4A3A4"/>
          </p15:clr>
        </p15:guide>
        <p15:guide id="5" orient="horz" pos="2099">
          <p15:clr>
            <a:srgbClr val="A4A3A4"/>
          </p15:clr>
        </p15:guide>
        <p15:guide id="6" orient="horz" pos="795">
          <p15:clr>
            <a:srgbClr val="A4A3A4"/>
          </p15:clr>
        </p15:guide>
        <p15:guide id="7" orient="horz" pos="666">
          <p15:clr>
            <a:srgbClr val="A4A3A4"/>
          </p15:clr>
        </p15:guide>
        <p15:guide id="8" pos="3403">
          <p15:clr>
            <a:srgbClr val="A4A3A4"/>
          </p15:clr>
        </p15:guide>
        <p15:guide id="9" pos="35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3773"/>
    <a:srgbClr val="FEC20D"/>
    <a:srgbClr val="139AB2"/>
    <a:srgbClr val="89C32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64" autoAdjust="0"/>
    <p:restoredTop sz="76381" autoAdjust="0"/>
  </p:normalViewPr>
  <p:slideViewPr>
    <p:cSldViewPr snapToGrid="0" snapToObjects="1">
      <p:cViewPr varScale="1">
        <p:scale>
          <a:sx n="97" d="100"/>
          <a:sy n="97" d="100"/>
        </p:scale>
        <p:origin x="1602" y="78"/>
      </p:cViewPr>
      <p:guideLst>
        <p:guide orient="horz" pos="3378"/>
        <p:guide orient="horz" pos="3490"/>
        <p:guide orient="horz" pos="3379"/>
        <p:guide orient="horz" pos="1964"/>
        <p:guide orient="horz" pos="2099"/>
        <p:guide orient="horz" pos="795"/>
        <p:guide orient="horz" pos="666"/>
        <p:guide pos="3403"/>
        <p:guide pos="351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5A4643E8-7A84-1C46-BD5E-B291CD34BF80}" type="datetimeFigureOut">
              <a:rPr lang="en-US" smtClean="0"/>
              <a:t>8/21/2019</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57DC1755-625D-A742-ACDB-726AD4CDF29D}" type="slidenum">
              <a:rPr lang="en-US" smtClean="0"/>
              <a:t>‹#›</a:t>
            </a:fld>
            <a:endParaRPr lang="en-US"/>
          </a:p>
        </p:txBody>
      </p:sp>
    </p:spTree>
    <p:extLst>
      <p:ext uri="{BB962C8B-B14F-4D97-AF65-F5344CB8AC3E}">
        <p14:creationId xmlns:p14="http://schemas.microsoft.com/office/powerpoint/2010/main" val="38173928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jneme910.github.io/CART/chapters/Outcome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jneme910.github.io/CART/chapters/futur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https://jneme910.github.io/CART/chapters/Outcomes</a:t>
            </a:r>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1</a:t>
            </a:fld>
            <a:endParaRPr lang="en-US"/>
          </a:p>
        </p:txBody>
      </p:sp>
    </p:spTree>
    <p:extLst>
      <p:ext uri="{BB962C8B-B14F-4D97-AF65-F5344CB8AC3E}">
        <p14:creationId xmlns:p14="http://schemas.microsoft.com/office/powerpoint/2010/main" val="2303588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https://jneme910.github.io/CART/chapters/future</a:t>
            </a:r>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2</a:t>
            </a:fld>
            <a:endParaRPr lang="en-US"/>
          </a:p>
        </p:txBody>
      </p:sp>
    </p:spTree>
    <p:extLst>
      <p:ext uri="{BB962C8B-B14F-4D97-AF65-F5344CB8AC3E}">
        <p14:creationId xmlns:p14="http://schemas.microsoft.com/office/powerpoint/2010/main" val="246854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3</a:t>
            </a:fld>
            <a:endParaRPr lang="en-US"/>
          </a:p>
        </p:txBody>
      </p:sp>
    </p:spTree>
    <p:extLst>
      <p:ext uri="{BB962C8B-B14F-4D97-AF65-F5344CB8AC3E}">
        <p14:creationId xmlns:p14="http://schemas.microsoft.com/office/powerpoint/2010/main" val="1430790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941F30-66C2-4371-AEF0-31D89E406C65}"/>
              </a:ext>
            </a:extLst>
          </p:cNvPr>
          <p:cNvPicPr>
            <a:picLocks noChangeAspect="1"/>
          </p:cNvPicPr>
          <p:nvPr userDrawn="1"/>
        </p:nvPicPr>
        <p:blipFill>
          <a:blip r:embed="rId3"/>
          <a:stretch>
            <a:fillRect/>
          </a:stretch>
        </p:blipFill>
        <p:spPr>
          <a:xfrm>
            <a:off x="5616943" y="3290007"/>
            <a:ext cx="2675719" cy="2085659"/>
          </a:xfrm>
          <a:prstGeom prst="rect">
            <a:avLst/>
          </a:prstGeom>
        </p:spPr>
      </p:pic>
      <p:sp>
        <p:nvSpPr>
          <p:cNvPr id="2" name="Title 1"/>
          <p:cNvSpPr>
            <a:spLocks noGrp="1"/>
          </p:cNvSpPr>
          <p:nvPr>
            <p:ph type="ctrTitle" hasCustomPrompt="1"/>
          </p:nvPr>
        </p:nvSpPr>
        <p:spPr>
          <a:xfrm>
            <a:off x="325817" y="5600674"/>
            <a:ext cx="7352660" cy="649681"/>
          </a:xfrm>
        </p:spPr>
        <p:txBody>
          <a:bodyPr>
            <a:normAutofit/>
          </a:bodyPr>
          <a:lstStyle>
            <a:lvl1pPr algn="l">
              <a:defRPr sz="3000" b="1">
                <a:solidFill>
                  <a:schemeClr val="bg1"/>
                </a:solidFill>
                <a:latin typeface="Arial"/>
                <a:cs typeface="Arial"/>
              </a:defRPr>
            </a:lvl1pPr>
          </a:lstStyle>
          <a:p>
            <a:r>
              <a:rPr lang="en-US" dirty="0"/>
              <a:t>Area Specialist Meeting – GIS Updates</a:t>
            </a:r>
          </a:p>
        </p:txBody>
      </p:sp>
      <p:sp>
        <p:nvSpPr>
          <p:cNvPr id="3" name="Subtitle 2"/>
          <p:cNvSpPr>
            <a:spLocks noGrp="1"/>
          </p:cNvSpPr>
          <p:nvPr>
            <p:ph type="subTitle" idx="1" hasCustomPrompt="1"/>
          </p:nvPr>
        </p:nvSpPr>
        <p:spPr>
          <a:xfrm>
            <a:off x="325817" y="6250355"/>
            <a:ext cx="5612523" cy="412261"/>
          </a:xfrm>
        </p:spPr>
        <p:txBody>
          <a:bodyPr>
            <a:normAutofit/>
          </a:bodyPr>
          <a:lstStyle>
            <a:lvl1pPr marL="0" indent="0" algn="l">
              <a:buNone/>
              <a:defRPr sz="1500" b="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October 2018 | Chad Volkman – State GIS Specialist</a:t>
            </a:r>
          </a:p>
        </p:txBody>
      </p:sp>
      <p:sp>
        <p:nvSpPr>
          <p:cNvPr id="20" name="Content Placeholder 19"/>
          <p:cNvSpPr>
            <a:spLocks noGrp="1"/>
          </p:cNvSpPr>
          <p:nvPr>
            <p:ph sz="quarter" idx="10" hasCustomPrompt="1"/>
          </p:nvPr>
        </p:nvSpPr>
        <p:spPr>
          <a:xfrm>
            <a:off x="5616943" y="1249851"/>
            <a:ext cx="2266950" cy="342900"/>
          </a:xfrm>
        </p:spPr>
        <p:txBody>
          <a:bodyPr anchor="ctr">
            <a:normAutofit/>
          </a:bodyPr>
          <a:lstStyle>
            <a:lvl1pPr>
              <a:defRPr sz="1000" b="0" spc="300" baseline="0">
                <a:solidFill>
                  <a:srgbClr val="FEC20D"/>
                </a:solidFill>
              </a:defRPr>
            </a:lvl1pPr>
          </a:lstStyle>
          <a:p>
            <a:pPr lvl="0"/>
            <a:r>
              <a:rPr lang="en-US" dirty="0"/>
              <a:t>Kansas</a:t>
            </a:r>
          </a:p>
        </p:txBody>
      </p:sp>
      <p:pic>
        <p:nvPicPr>
          <p:cNvPr id="16" name="Picture 15" descr="NRCS_Title-Raindrop1.png"/>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6770076" y="1133231"/>
            <a:ext cx="2373924" cy="4261977"/>
          </a:xfrm>
          <a:prstGeom prst="rect">
            <a:avLst/>
          </a:prstGeom>
        </p:spPr>
      </p:pic>
      <p:pic>
        <p:nvPicPr>
          <p:cNvPr id="5" name="Picture 4">
            <a:extLst>
              <a:ext uri="{FF2B5EF4-FFF2-40B4-BE49-F238E27FC236}">
                <a16:creationId xmlns:a16="http://schemas.microsoft.com/office/drawing/2014/main" id="{F9FC3495-A294-40C9-9938-899BB5322A54}"/>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27000"/>
                    </a14:imgEffect>
                  </a14:imgLayer>
                </a14:imgProps>
              </a:ext>
            </a:extLst>
          </a:blip>
          <a:stretch>
            <a:fillRect/>
          </a:stretch>
        </p:blipFill>
        <p:spPr>
          <a:xfrm>
            <a:off x="0" y="1228830"/>
            <a:ext cx="5412828" cy="4143375"/>
          </a:xfrm>
          <a:prstGeom prst="rect">
            <a:avLst/>
          </a:prstGeom>
        </p:spPr>
      </p:pic>
    </p:spTree>
    <p:extLst>
      <p:ext uri="{BB962C8B-B14F-4D97-AF65-F5344CB8AC3E}">
        <p14:creationId xmlns:p14="http://schemas.microsoft.com/office/powerpoint/2010/main" val="2714786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581897" y="3341077"/>
            <a:ext cx="3562103" cy="2032000"/>
          </a:xfrm>
          <a:prstGeom prst="rect">
            <a:avLst/>
          </a:prstGeom>
        </p:spPr>
      </p:pic>
      <p:pic>
        <p:nvPicPr>
          <p:cNvPr id="12" name="Picture 11"/>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581899" y="1260232"/>
            <a:ext cx="3562102" cy="1856153"/>
          </a:xfrm>
          <a:prstGeom prst="rect">
            <a:avLst/>
          </a:prstGeom>
        </p:spPr>
      </p:pic>
      <p:sp>
        <p:nvSpPr>
          <p:cNvPr id="2" name="Title 1"/>
          <p:cNvSpPr>
            <a:spLocks noGrp="1"/>
          </p:cNvSpPr>
          <p:nvPr>
            <p:ph type="title" hasCustomPrompt="1"/>
          </p:nvPr>
        </p:nvSpPr>
        <p:spPr>
          <a:xfrm>
            <a:off x="614854" y="2433516"/>
            <a:ext cx="4367456" cy="2402254"/>
          </a:xfrm>
        </p:spPr>
        <p:txBody>
          <a:bodyPr anchor="t"/>
          <a:lstStyle>
            <a:lvl1pPr algn="l">
              <a:lnSpc>
                <a:spcPct val="90000"/>
              </a:lnSpc>
              <a:defRPr sz="4000" b="1" cap="none">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14854" y="1504462"/>
            <a:ext cx="3761764" cy="929054"/>
          </a:xfrm>
        </p:spPr>
        <p:txBody>
          <a:bodyPr anchor="b"/>
          <a:lstStyle>
            <a:lvl1pPr marL="0" indent="0">
              <a:buNone/>
              <a:defRPr sz="2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pic>
        <p:nvPicPr>
          <p:cNvPr id="9" name="Picture 8" descr="NRCS-Divider-Slide_Raindrop.png"/>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7895119" y="2031999"/>
            <a:ext cx="1258650" cy="2676770"/>
          </a:xfrm>
          <a:prstGeom prst="rect">
            <a:avLst/>
          </a:prstGeom>
        </p:spPr>
      </p:pic>
    </p:spTree>
    <p:extLst>
      <p:ext uri="{BB962C8B-B14F-4D97-AF65-F5344CB8AC3E}">
        <p14:creationId xmlns:p14="http://schemas.microsoft.com/office/powerpoint/2010/main" val="2807294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1815" y="635000"/>
            <a:ext cx="8757137" cy="806938"/>
          </a:xfrm>
        </p:spPr>
        <p:txBody>
          <a:bodyPr/>
          <a:lstStyle/>
          <a:p>
            <a:r>
              <a:rPr lang="en-US" dirty="0"/>
              <a:t>Click to edit Master title style</a:t>
            </a:r>
          </a:p>
        </p:txBody>
      </p:sp>
      <p:sp>
        <p:nvSpPr>
          <p:cNvPr id="3" name="Content Placeholder 2"/>
          <p:cNvSpPr>
            <a:spLocks noGrp="1"/>
          </p:cNvSpPr>
          <p:nvPr>
            <p:ph idx="1"/>
          </p:nvPr>
        </p:nvSpPr>
        <p:spPr>
          <a:xfrm>
            <a:off x="261814" y="1600200"/>
            <a:ext cx="7838389"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175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61815" y="1600200"/>
            <a:ext cx="6811108"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7151077" y="1609969"/>
            <a:ext cx="1867875" cy="39780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52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08C1FE-C7CF-4D3F-8CFC-D9B9DBEF5250}"/>
              </a:ext>
            </a:extLst>
          </p:cNvPr>
          <p:cNvSpPr>
            <a:spLocks noGrp="1"/>
          </p:cNvSpPr>
          <p:nvPr>
            <p:ph type="dt" sz="half" idx="10"/>
          </p:nvPr>
        </p:nvSpPr>
        <p:spPr/>
        <p:txBody>
          <a:bodyPr/>
          <a:lstStyle/>
          <a:p>
            <a:fld id="{74645959-BCB5-4723-8D61-B1FFAA238D40}" type="datetimeFigureOut">
              <a:rPr lang="en-US" smtClean="0"/>
              <a:t>8/21/2019</a:t>
            </a:fld>
            <a:endParaRPr lang="en-US"/>
          </a:p>
        </p:txBody>
      </p:sp>
      <p:sp>
        <p:nvSpPr>
          <p:cNvPr id="3" name="Footer Placeholder 2">
            <a:extLst>
              <a:ext uri="{FF2B5EF4-FFF2-40B4-BE49-F238E27FC236}">
                <a16:creationId xmlns:a16="http://schemas.microsoft.com/office/drawing/2014/main" id="{712CD61A-B8A3-4A5A-987A-F727157F89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C34176-FE4F-4B95-9D9D-6CA00A47E345}"/>
              </a:ext>
            </a:extLst>
          </p:cNvPr>
          <p:cNvSpPr>
            <a:spLocks noGrp="1"/>
          </p:cNvSpPr>
          <p:nvPr>
            <p:ph type="sldNum" sz="quarter" idx="12"/>
          </p:nvPr>
        </p:nvSpPr>
        <p:spPr/>
        <p:txBody>
          <a:bodyPr/>
          <a:lstStyle/>
          <a:p>
            <a:fld id="{6D2E695F-2E31-4152-87B7-EDFAB14C19DB}" type="slidenum">
              <a:rPr lang="en-US" smtClean="0"/>
              <a:t>‹#›</a:t>
            </a:fld>
            <a:endParaRPr lang="en-US"/>
          </a:p>
        </p:txBody>
      </p:sp>
    </p:spTree>
    <p:extLst>
      <p:ext uri="{BB962C8B-B14F-4D97-AF65-F5344CB8AC3E}">
        <p14:creationId xmlns:p14="http://schemas.microsoft.com/office/powerpoint/2010/main" val="12956841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1814" y="566615"/>
            <a:ext cx="8229600" cy="94370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61814" y="1600200"/>
            <a:ext cx="7731369"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868768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Lst>
  <p:hf hdr="0" ftr="0" dt="0"/>
  <p:txStyles>
    <p:titleStyle>
      <a:lvl1pPr algn="l" defTabSz="457200" rtl="0" eaLnBrk="1" latinLnBrk="0" hangingPunct="1">
        <a:spcBef>
          <a:spcPct val="0"/>
        </a:spcBef>
        <a:buNone/>
        <a:defRPr sz="3600" b="1" kern="1200">
          <a:solidFill>
            <a:srgbClr val="89C32D"/>
          </a:solidFill>
          <a:latin typeface="+mj-lt"/>
          <a:ea typeface="+mj-ea"/>
          <a:cs typeface="+mj-cs"/>
        </a:defRPr>
      </a:lvl1pPr>
    </p:titleStyle>
    <p:bodyStyle>
      <a:lvl1pPr marL="0" indent="0" algn="l" defTabSz="457200" rtl="0" eaLnBrk="1" latinLnBrk="0" hangingPunct="1">
        <a:spcBef>
          <a:spcPct val="20000"/>
        </a:spcBef>
        <a:buFont typeface="Arial"/>
        <a:buNone/>
        <a:defRPr sz="2400" b="0"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0FCCC7-113F-451E-9B61-A46F52BAB99F}"/>
              </a:ext>
            </a:extLst>
          </p:cNvPr>
          <p:cNvSpPr>
            <a:spLocks noGrp="1"/>
          </p:cNvSpPr>
          <p:nvPr>
            <p:ph type="sldNum" sz="quarter" idx="12"/>
          </p:nvPr>
        </p:nvSpPr>
        <p:spPr/>
        <p:txBody>
          <a:bodyPr/>
          <a:lstStyle/>
          <a:p>
            <a:fld id="{6D2E695F-2E31-4152-87B7-EDFAB14C19DB}" type="slidenum">
              <a:rPr lang="en-US" smtClean="0"/>
              <a:t>1</a:t>
            </a:fld>
            <a:endParaRPr lang="en-US"/>
          </a:p>
        </p:txBody>
      </p:sp>
      <p:sp>
        <p:nvSpPr>
          <p:cNvPr id="3" name="Title 4">
            <a:extLst>
              <a:ext uri="{FF2B5EF4-FFF2-40B4-BE49-F238E27FC236}">
                <a16:creationId xmlns:a16="http://schemas.microsoft.com/office/drawing/2014/main" id="{4BFEAF6D-4CD8-4657-B67C-0792FCA6707E}"/>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Outcomes</a:t>
            </a:r>
          </a:p>
        </p:txBody>
      </p:sp>
      <p:sp>
        <p:nvSpPr>
          <p:cNvPr id="4" name="Rectangle 3">
            <a:extLst>
              <a:ext uri="{FF2B5EF4-FFF2-40B4-BE49-F238E27FC236}">
                <a16:creationId xmlns:a16="http://schemas.microsoft.com/office/drawing/2014/main" id="{8C2E058A-558C-435E-87CE-5603C7354B0D}"/>
              </a:ext>
            </a:extLst>
          </p:cNvPr>
          <p:cNvSpPr/>
          <p:nvPr/>
        </p:nvSpPr>
        <p:spPr>
          <a:xfrm>
            <a:off x="627961" y="1569191"/>
            <a:ext cx="7102152" cy="4093428"/>
          </a:xfrm>
          <a:prstGeom prst="rect">
            <a:avLst/>
          </a:prstGeom>
        </p:spPr>
        <p:txBody>
          <a:bodyPr wrap="square">
            <a:spAutoFit/>
          </a:bodyPr>
          <a:lstStyle/>
          <a:p>
            <a:r>
              <a:rPr lang="en-US" sz="2000" dirty="0">
                <a:solidFill>
                  <a:srgbClr val="0070C0"/>
                </a:solidFill>
                <a:latin typeface="Helvetica Neue"/>
              </a:rPr>
              <a:t>Conservation Assessment Ranking Tool Outcomes</a:t>
            </a:r>
          </a:p>
          <a:p>
            <a:r>
              <a:rPr lang="en-US" sz="2000" dirty="0">
                <a:solidFill>
                  <a:srgbClr val="0070C0"/>
                </a:solidFill>
                <a:latin typeface="Helvetica Neue"/>
              </a:rPr>
              <a:t>Provides leadership within NRCS the ability to model data and report the natural resource impacts and outcomes of conservation practices, systems, programs and initiatives. It will also facilitates the ability to identify conservation treatment needs and the ability to report outcomes for NRCS and USDA.</a:t>
            </a:r>
          </a:p>
          <a:p>
            <a:endParaRPr lang="en-US" sz="2000" dirty="0">
              <a:solidFill>
                <a:srgbClr val="0070C0"/>
              </a:solidFill>
              <a:latin typeface="Helvetica Neue"/>
            </a:endParaRPr>
          </a:p>
          <a:p>
            <a:pPr marL="342900" indent="-342900">
              <a:buFont typeface="+mj-lt"/>
              <a:buAutoNum type="arabicPeriod"/>
            </a:pPr>
            <a:r>
              <a:rPr lang="en-US" sz="2000" dirty="0">
                <a:solidFill>
                  <a:srgbClr val="0070C0"/>
                </a:solidFill>
                <a:latin typeface="Helvetica Neue"/>
              </a:rPr>
              <a:t>Measuring the success of conservation practice implementation.</a:t>
            </a:r>
          </a:p>
          <a:p>
            <a:pPr marL="342900" indent="-342900">
              <a:buFont typeface="+mj-lt"/>
              <a:buAutoNum type="arabicPeriod"/>
            </a:pPr>
            <a:r>
              <a:rPr lang="en-US" sz="2000" dirty="0">
                <a:solidFill>
                  <a:srgbClr val="0070C0"/>
                </a:solidFill>
                <a:latin typeface="Helvetica Neue"/>
              </a:rPr>
              <a:t>Using soils data to help validate conservation practices.</a:t>
            </a:r>
          </a:p>
          <a:p>
            <a:pPr marL="342900" indent="-342900">
              <a:buFont typeface="+mj-lt"/>
              <a:buAutoNum type="arabicPeriod"/>
            </a:pPr>
            <a:r>
              <a:rPr lang="en-US" sz="2000" dirty="0">
                <a:solidFill>
                  <a:srgbClr val="0070C0"/>
                </a:solidFill>
                <a:latin typeface="Helvetica Neue"/>
              </a:rPr>
              <a:t>Providing technical soil services using soil scientist to collect data for validation</a:t>
            </a:r>
            <a:endParaRPr lang="en-US" sz="2000" b="0" i="0" dirty="0">
              <a:solidFill>
                <a:srgbClr val="0070C0"/>
              </a:solidFill>
              <a:effectLst/>
              <a:latin typeface="Helvetica Neue"/>
            </a:endParaRPr>
          </a:p>
        </p:txBody>
      </p:sp>
    </p:spTree>
    <p:extLst>
      <p:ext uri="{BB962C8B-B14F-4D97-AF65-F5344CB8AC3E}">
        <p14:creationId xmlns:p14="http://schemas.microsoft.com/office/powerpoint/2010/main" val="2671089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575E6EE-6EC4-4F47-8C2F-008E0E2C47B5}"/>
              </a:ext>
            </a:extLst>
          </p:cNvPr>
          <p:cNvGraphicFramePr>
            <a:graphicFrameLocks noGrp="1"/>
          </p:cNvGraphicFramePr>
          <p:nvPr>
            <p:extLst>
              <p:ext uri="{D42A27DB-BD31-4B8C-83A1-F6EECF244321}">
                <p14:modId xmlns:p14="http://schemas.microsoft.com/office/powerpoint/2010/main" val="1015491914"/>
              </p:ext>
            </p:extLst>
          </p:nvPr>
        </p:nvGraphicFramePr>
        <p:xfrm>
          <a:off x="727760" y="1138008"/>
          <a:ext cx="7731125" cy="4501474"/>
        </p:xfrm>
        <a:graphic>
          <a:graphicData uri="http://schemas.openxmlformats.org/drawingml/2006/table">
            <a:tbl>
              <a:tblPr/>
              <a:tblGrid>
                <a:gridCol w="522483">
                  <a:extLst>
                    <a:ext uri="{9D8B030D-6E8A-4147-A177-3AD203B41FA5}">
                      <a16:colId xmlns:a16="http://schemas.microsoft.com/office/drawing/2014/main" val="3402050070"/>
                    </a:ext>
                  </a:extLst>
                </a:gridCol>
                <a:gridCol w="2100820">
                  <a:extLst>
                    <a:ext uri="{9D8B030D-6E8A-4147-A177-3AD203B41FA5}">
                      <a16:colId xmlns:a16="http://schemas.microsoft.com/office/drawing/2014/main" val="1941815402"/>
                    </a:ext>
                  </a:extLst>
                </a:gridCol>
                <a:gridCol w="1983805">
                  <a:extLst>
                    <a:ext uri="{9D8B030D-6E8A-4147-A177-3AD203B41FA5}">
                      <a16:colId xmlns:a16="http://schemas.microsoft.com/office/drawing/2014/main" val="903244117"/>
                    </a:ext>
                  </a:extLst>
                </a:gridCol>
                <a:gridCol w="2427372">
                  <a:extLst>
                    <a:ext uri="{9D8B030D-6E8A-4147-A177-3AD203B41FA5}">
                      <a16:colId xmlns:a16="http://schemas.microsoft.com/office/drawing/2014/main" val="3373601676"/>
                    </a:ext>
                  </a:extLst>
                </a:gridCol>
                <a:gridCol w="696645">
                  <a:extLst>
                    <a:ext uri="{9D8B030D-6E8A-4147-A177-3AD203B41FA5}">
                      <a16:colId xmlns:a16="http://schemas.microsoft.com/office/drawing/2014/main" val="2915508412"/>
                    </a:ext>
                  </a:extLst>
                </a:gridCol>
              </a:tblGrid>
              <a:tr h="343001">
                <a:tc>
                  <a:txBody>
                    <a:bodyPr/>
                    <a:lstStyle/>
                    <a:p>
                      <a:pPr algn="ctr" fontAlgn="ctr"/>
                      <a:r>
                        <a:rPr lang="en-US" sz="900" b="1" i="0" u="none" strike="noStrike">
                          <a:solidFill>
                            <a:srgbClr val="000000"/>
                          </a:solidFill>
                          <a:effectLst/>
                          <a:latin typeface="Calibri" panose="020F0502020204030204" pitchFamily="34" charset="0"/>
                        </a:rPr>
                        <a:t>Line</a:t>
                      </a:r>
                    </a:p>
                  </a:txBody>
                  <a:tcPr marL="8167"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Calibri" panose="020F0502020204030204" pitchFamily="34" charset="0"/>
                        </a:rPr>
                        <a:t>CART Rating</a:t>
                      </a:r>
                    </a:p>
                  </a:txBody>
                  <a:tcPr marL="8167"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Calibri" panose="020F0502020204030204" pitchFamily="34" charset="0"/>
                        </a:rPr>
                        <a:t>Soil Interpretation Name</a:t>
                      </a:r>
                    </a:p>
                  </a:txBody>
                  <a:tcPr marL="8167"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dirty="0">
                          <a:solidFill>
                            <a:srgbClr val="000000"/>
                          </a:solidFill>
                          <a:effectLst/>
                          <a:latin typeface="Calibri" panose="020F0502020204030204" pitchFamily="34" charset="0"/>
                        </a:rPr>
                        <a:t>Soil Interpretation Rating Class</a:t>
                      </a:r>
                    </a:p>
                  </a:txBody>
                  <a:tcPr marL="8167"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Calibri" panose="020F0502020204030204" pitchFamily="34" charset="0"/>
                        </a:rPr>
                        <a:t>Rating Number</a:t>
                      </a:r>
                    </a:p>
                  </a:txBody>
                  <a:tcPr marL="8167"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343594178"/>
                  </a:ext>
                </a:extLst>
              </a:tr>
              <a:tr h="218867">
                <a:tc>
                  <a:txBody>
                    <a:bodyPr/>
                    <a:lstStyle/>
                    <a:p>
                      <a:pPr algn="r" fontAlgn="ctr"/>
                      <a:r>
                        <a:rPr lang="en-US" sz="900" b="0" i="0" u="none" strike="noStrike">
                          <a:solidFill>
                            <a:srgbClr val="000000"/>
                          </a:solidFill>
                          <a:effectLst/>
                          <a:latin typeface="Calibri" panose="020F0502020204030204" pitchFamily="34" charset="0"/>
                        </a:rPr>
                        <a:t>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Concentration:1</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High surface salinization risk or already saline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r" fontAlgn="ctr"/>
                      <a:r>
                        <a:rPr lang="en-US" sz="900" b="0" i="0" u="none" strike="noStrike">
                          <a:solidFill>
                            <a:srgbClr val="000000"/>
                          </a:solidFill>
                          <a:effectLst/>
                          <a:latin typeface="Calibri" panose="020F0502020204030204" pitchFamily="34" charset="0"/>
                        </a:rPr>
                        <a:t>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845236587"/>
                  </a:ext>
                </a:extLst>
              </a:tr>
              <a:tr h="218867">
                <a:tc>
                  <a:txBody>
                    <a:bodyPr/>
                    <a:lstStyle/>
                    <a:p>
                      <a:pPr algn="r" fontAlgn="ctr"/>
                      <a:r>
                        <a:rPr lang="en-US" sz="900" b="0" i="0" u="none" strike="noStrike">
                          <a:solidFill>
                            <a:srgbClr val="000000"/>
                          </a:solidFill>
                          <a:effectLst/>
                          <a:latin typeface="Calibri" panose="020F0502020204030204" pitchFamily="34" charset="0"/>
                        </a:rPr>
                        <a:t>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Concentration:2</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Surface salinization risk</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ctr"/>
                      <a:r>
                        <a:rPr lang="en-US" sz="900" b="0" i="0" u="none" strike="noStrike">
                          <a:solidFill>
                            <a:srgbClr val="000000"/>
                          </a:solidFill>
                          <a:effectLst/>
                          <a:latin typeface="Calibri" panose="020F0502020204030204" pitchFamily="34" charset="0"/>
                        </a:rPr>
                        <a:t>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3932285"/>
                  </a:ext>
                </a:extLst>
              </a:tr>
              <a:tr h="218867">
                <a:tc>
                  <a:txBody>
                    <a:bodyPr/>
                    <a:lstStyle/>
                    <a:p>
                      <a:pPr algn="r" fontAlgn="ctr"/>
                      <a:r>
                        <a:rPr lang="en-US" sz="900" b="0" i="0" u="none" strike="noStrike">
                          <a:solidFill>
                            <a:srgbClr val="000000"/>
                          </a:solidFill>
                          <a:effectLst/>
                          <a:latin typeface="Calibri" panose="020F0502020204030204" pitchFamily="34" charset="0"/>
                        </a:rPr>
                        <a:t>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Concentration:3</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Low surface salinization risk</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r" fontAlgn="ctr"/>
                      <a:r>
                        <a:rPr lang="en-US" sz="900" b="0" i="0" u="none" strike="noStrike">
                          <a:solidFill>
                            <a:srgbClr val="000000"/>
                          </a:solidFill>
                          <a:effectLst/>
                          <a:latin typeface="Calibri" panose="020F0502020204030204" pitchFamily="34" charset="0"/>
                        </a:rPr>
                        <a:t>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388757468"/>
                  </a:ext>
                </a:extLst>
              </a:tr>
              <a:tr h="218867">
                <a:tc>
                  <a:txBody>
                    <a:bodyPr/>
                    <a:lstStyle/>
                    <a:p>
                      <a:pPr algn="r" fontAlgn="ctr"/>
                      <a:r>
                        <a:rPr lang="en-US" sz="900" b="0" i="0" u="none" strike="noStrike">
                          <a:solidFill>
                            <a:srgbClr val="000000"/>
                          </a:solidFill>
                          <a:effectLst/>
                          <a:latin typeface="Calibri" panose="020F0502020204030204" pitchFamily="34" charset="0"/>
                        </a:rPr>
                        <a:t>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Concentration:4</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Not rated</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sz="900" b="0" i="0" u="none" strike="noStrike">
                          <a:solidFill>
                            <a:srgbClr val="000000"/>
                          </a:solidFill>
                          <a:effectLst/>
                          <a:latin typeface="Calibri" panose="020F0502020204030204" pitchFamily="34" charset="0"/>
                        </a:rPr>
                        <a:t>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544019674"/>
                  </a:ext>
                </a:extLst>
              </a:tr>
              <a:tr h="218867">
                <a:tc>
                  <a:txBody>
                    <a:bodyPr/>
                    <a:lstStyle/>
                    <a:p>
                      <a:pPr algn="r" fontAlgn="ctr"/>
                      <a:r>
                        <a:rPr lang="en-US" sz="900" b="0" i="0" u="none" strike="noStrike">
                          <a:solidFill>
                            <a:srgbClr val="000000"/>
                          </a:solidFill>
                          <a:effectLst/>
                          <a:latin typeface="Calibri" panose="020F0502020204030204" pitchFamily="34" charset="0"/>
                        </a:rPr>
                        <a:t>5</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Compaction:1</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High</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r" fontAlgn="ctr"/>
                      <a:r>
                        <a:rPr lang="en-US" sz="900" b="0" i="0" u="none" strike="noStrike">
                          <a:solidFill>
                            <a:srgbClr val="000000"/>
                          </a:solidFill>
                          <a:effectLst/>
                          <a:latin typeface="Calibri" panose="020F0502020204030204" pitchFamily="34" charset="0"/>
                        </a:rPr>
                        <a:t>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3344744978"/>
                  </a:ext>
                </a:extLst>
              </a:tr>
              <a:tr h="218867">
                <a:tc>
                  <a:txBody>
                    <a:bodyPr/>
                    <a:lstStyle/>
                    <a:p>
                      <a:pPr algn="r" fontAlgn="ctr"/>
                      <a:r>
                        <a:rPr lang="en-US" sz="900" b="0" i="0" u="none" strike="noStrike">
                          <a:solidFill>
                            <a:srgbClr val="000000"/>
                          </a:solidFill>
                          <a:effectLst/>
                          <a:latin typeface="Calibri" panose="020F0502020204030204" pitchFamily="34" charset="0"/>
                        </a:rPr>
                        <a:t>6</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Compaction:2</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Medium</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ctr"/>
                      <a:r>
                        <a:rPr lang="en-US" sz="900" b="0" i="0" u="none" strike="noStrike">
                          <a:solidFill>
                            <a:srgbClr val="000000"/>
                          </a:solidFill>
                          <a:effectLst/>
                          <a:latin typeface="Calibri" panose="020F0502020204030204" pitchFamily="34" charset="0"/>
                        </a:rPr>
                        <a:t>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486293424"/>
                  </a:ext>
                </a:extLst>
              </a:tr>
              <a:tr h="218867">
                <a:tc>
                  <a:txBody>
                    <a:bodyPr/>
                    <a:lstStyle/>
                    <a:p>
                      <a:pPr algn="r" fontAlgn="ctr"/>
                      <a:r>
                        <a:rPr lang="en-US" sz="900" b="0" i="0" u="none" strike="noStrike">
                          <a:solidFill>
                            <a:srgbClr val="000000"/>
                          </a:solidFill>
                          <a:effectLst/>
                          <a:latin typeface="Calibri" panose="020F0502020204030204" pitchFamily="34" charset="0"/>
                        </a:rPr>
                        <a:t>7</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Compaction:3</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Low</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r" fontAlgn="ctr"/>
                      <a:r>
                        <a:rPr lang="en-US" sz="900" b="0" i="0" u="none" strike="noStrike">
                          <a:solidFill>
                            <a:srgbClr val="000000"/>
                          </a:solidFill>
                          <a:effectLst/>
                          <a:latin typeface="Calibri" panose="020F0502020204030204" pitchFamily="34" charset="0"/>
                        </a:rPr>
                        <a:t>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1125043954"/>
                  </a:ext>
                </a:extLst>
              </a:tr>
              <a:tr h="218867">
                <a:tc>
                  <a:txBody>
                    <a:bodyPr/>
                    <a:lstStyle/>
                    <a:p>
                      <a:pPr algn="r" fontAlgn="ctr"/>
                      <a:r>
                        <a:rPr lang="en-US" sz="900" b="0" i="0" u="none" strike="noStrike">
                          <a:solidFill>
                            <a:srgbClr val="000000"/>
                          </a:solidFill>
                          <a:effectLst/>
                          <a:latin typeface="Calibri" panose="020F0502020204030204" pitchFamily="34" charset="0"/>
                        </a:rPr>
                        <a:t>8</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Compaction:4</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Not rated</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sz="900" b="0" i="0" u="none" strike="noStrike">
                          <a:solidFill>
                            <a:srgbClr val="000000"/>
                          </a:solidFill>
                          <a:effectLst/>
                          <a:latin typeface="Calibri" panose="020F0502020204030204" pitchFamily="34" charset="0"/>
                        </a:rPr>
                        <a:t>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5385023"/>
                  </a:ext>
                </a:extLst>
              </a:tr>
              <a:tr h="218867">
                <a:tc>
                  <a:txBody>
                    <a:bodyPr/>
                    <a:lstStyle/>
                    <a:p>
                      <a:pPr algn="r" fontAlgn="ctr"/>
                      <a:r>
                        <a:rPr lang="en-US" sz="900" b="0" i="0" u="none" strike="noStrike">
                          <a:solidFill>
                            <a:srgbClr val="000000"/>
                          </a:solidFill>
                          <a:effectLst/>
                          <a:latin typeface="Calibri" panose="020F0502020204030204" pitchFamily="34" charset="0"/>
                        </a:rPr>
                        <a:t>9</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Depletion:1</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OM depletion high</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r" fontAlgn="ctr"/>
                      <a:r>
                        <a:rPr lang="en-US" sz="900" b="0" i="0" u="none" strike="noStrike">
                          <a:solidFill>
                            <a:srgbClr val="000000"/>
                          </a:solidFill>
                          <a:effectLst/>
                          <a:latin typeface="Calibri" panose="020F0502020204030204" pitchFamily="34" charset="0"/>
                        </a:rPr>
                        <a:t>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529576287"/>
                  </a:ext>
                </a:extLst>
              </a:tr>
              <a:tr h="218867">
                <a:tc>
                  <a:txBody>
                    <a:bodyPr/>
                    <a:lstStyle/>
                    <a:p>
                      <a:pPr algn="r" fontAlgn="ctr"/>
                      <a:r>
                        <a:rPr lang="en-US" sz="900" b="0" i="0" u="none" strike="noStrike">
                          <a:solidFill>
                            <a:srgbClr val="000000"/>
                          </a:solidFill>
                          <a:effectLst/>
                          <a:latin typeface="Calibri" panose="020F0502020204030204" pitchFamily="34" charset="0"/>
                        </a:rPr>
                        <a:t>10</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Depletion:2</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en-US" sz="900" b="0" i="0" u="none" strike="noStrike">
                          <a:solidFill>
                            <a:srgbClr val="000000"/>
                          </a:solidFill>
                          <a:effectLst/>
                          <a:latin typeface="Calibri" panose="020F0502020204030204" pitchFamily="34" charset="0"/>
                        </a:rPr>
                        <a:t>OM depletion moderately high</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900" b="0" i="0" u="none" strike="noStrike">
                          <a:solidFill>
                            <a:srgbClr val="000000"/>
                          </a:solidFill>
                          <a:effectLst/>
                          <a:latin typeface="Calibri" panose="020F0502020204030204" pitchFamily="34" charset="0"/>
                        </a:rPr>
                        <a:t>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703042116"/>
                  </a:ext>
                </a:extLst>
              </a:tr>
              <a:tr h="218867">
                <a:tc>
                  <a:txBody>
                    <a:bodyPr/>
                    <a:lstStyle/>
                    <a:p>
                      <a:pPr algn="r" fontAlgn="ctr"/>
                      <a:r>
                        <a:rPr lang="en-US" sz="900" b="0" i="0" u="none" strike="noStrike">
                          <a:solidFill>
                            <a:srgbClr val="000000"/>
                          </a:solidFill>
                          <a:effectLst/>
                          <a:latin typeface="Calibri" panose="020F0502020204030204" pitchFamily="34" charset="0"/>
                        </a:rPr>
                        <a:t>11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Depletion:3</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OM depletion moderate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ctr"/>
                      <a:r>
                        <a:rPr lang="en-US" sz="900" b="0" i="0" u="none" strike="noStrike">
                          <a:solidFill>
                            <a:srgbClr val="000000"/>
                          </a:solidFill>
                          <a:effectLst/>
                          <a:latin typeface="Calibri" panose="020F0502020204030204" pitchFamily="34" charset="0"/>
                        </a:rPr>
                        <a:t>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859658967"/>
                  </a:ext>
                </a:extLst>
              </a:tr>
              <a:tr h="218867">
                <a:tc>
                  <a:txBody>
                    <a:bodyPr/>
                    <a:lstStyle/>
                    <a:p>
                      <a:pPr algn="r" fontAlgn="ctr"/>
                      <a:r>
                        <a:rPr lang="en-US" sz="900" b="0" i="0" u="none" strike="noStrike">
                          <a:solidFill>
                            <a:srgbClr val="000000"/>
                          </a:solidFill>
                          <a:effectLst/>
                          <a:latin typeface="Calibri" panose="020F0502020204030204" pitchFamily="34" charset="0"/>
                        </a:rPr>
                        <a:t>12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Depletion:4</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fontAlgn="ctr"/>
                      <a:r>
                        <a:rPr lang="en-US" sz="900" b="0" i="0" u="none" strike="noStrike">
                          <a:solidFill>
                            <a:srgbClr val="000000"/>
                          </a:solidFill>
                          <a:effectLst/>
                          <a:latin typeface="Calibri" panose="020F0502020204030204" pitchFamily="34" charset="0"/>
                        </a:rPr>
                        <a:t>OM depletion moderately low</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r" fontAlgn="ctr"/>
                      <a:r>
                        <a:rPr lang="en-US" sz="900" b="0" i="0" u="none" strike="noStrike">
                          <a:solidFill>
                            <a:srgbClr val="000000"/>
                          </a:solidFill>
                          <a:effectLst/>
                          <a:latin typeface="Calibri" panose="020F0502020204030204" pitchFamily="34" charset="0"/>
                        </a:rPr>
                        <a:t>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extLst>
                  <a:ext uri="{0D108BD9-81ED-4DB2-BD59-A6C34878D82A}">
                    <a16:rowId xmlns:a16="http://schemas.microsoft.com/office/drawing/2014/main" val="1806416896"/>
                  </a:ext>
                </a:extLst>
              </a:tr>
              <a:tr h="218867">
                <a:tc>
                  <a:txBody>
                    <a:bodyPr/>
                    <a:lstStyle/>
                    <a:p>
                      <a:pPr algn="r" fontAlgn="ctr"/>
                      <a:r>
                        <a:rPr lang="en-US" sz="900" b="0" i="0" u="none" strike="noStrike">
                          <a:solidFill>
                            <a:srgbClr val="000000"/>
                          </a:solidFill>
                          <a:effectLst/>
                          <a:latin typeface="Calibri" panose="020F0502020204030204" pitchFamily="34" charset="0"/>
                        </a:rPr>
                        <a:t>13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Depletion:5</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dirty="0">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OM depletion low</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r" fontAlgn="ctr"/>
                      <a:r>
                        <a:rPr lang="en-US" sz="900" b="0" i="0" u="none" strike="noStrike">
                          <a:solidFill>
                            <a:srgbClr val="000000"/>
                          </a:solidFill>
                          <a:effectLst/>
                          <a:latin typeface="Calibri" panose="020F0502020204030204" pitchFamily="34" charset="0"/>
                        </a:rPr>
                        <a:t>5</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985032585"/>
                  </a:ext>
                </a:extLst>
              </a:tr>
              <a:tr h="218867">
                <a:tc>
                  <a:txBody>
                    <a:bodyPr/>
                    <a:lstStyle/>
                    <a:p>
                      <a:pPr algn="r" fontAlgn="ctr"/>
                      <a:r>
                        <a:rPr lang="en-US" sz="900" b="0" i="0" u="none" strike="noStrike">
                          <a:solidFill>
                            <a:srgbClr val="000000"/>
                          </a:solidFill>
                          <a:effectLst/>
                          <a:latin typeface="Calibri" panose="020F0502020204030204" pitchFamily="34" charset="0"/>
                        </a:rPr>
                        <a:t>14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Depletion:6</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dirty="0">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Not rated</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sz="900" b="0" i="0" u="none" strike="noStrike">
                          <a:solidFill>
                            <a:srgbClr val="000000"/>
                          </a:solidFill>
                          <a:effectLst/>
                          <a:latin typeface="Calibri" panose="020F0502020204030204" pitchFamily="34" charset="0"/>
                        </a:rPr>
                        <a:t>6</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987641914"/>
                  </a:ext>
                </a:extLst>
              </a:tr>
              <a:tr h="218867">
                <a:tc>
                  <a:txBody>
                    <a:bodyPr/>
                    <a:lstStyle/>
                    <a:p>
                      <a:pPr algn="r" fontAlgn="ctr"/>
                      <a:r>
                        <a:rPr lang="en-US" sz="900" b="0" i="0" u="none" strike="noStrike">
                          <a:solidFill>
                            <a:srgbClr val="000000"/>
                          </a:solidFill>
                          <a:effectLst/>
                          <a:latin typeface="Calibri" panose="020F0502020204030204" pitchFamily="34" charset="0"/>
                        </a:rPr>
                        <a:t>15</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Agricultural Organic Soil Subsidence:1</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Severe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r" fontAlgn="ctr"/>
                      <a:r>
                        <a:rPr lang="en-US" sz="900" b="0" i="0" u="none" strike="noStrike">
                          <a:solidFill>
                            <a:srgbClr val="000000"/>
                          </a:solidFill>
                          <a:effectLst/>
                          <a:latin typeface="Calibri" panose="020F0502020204030204" pitchFamily="34" charset="0"/>
                        </a:rPr>
                        <a:t>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235183370"/>
                  </a:ext>
                </a:extLst>
              </a:tr>
              <a:tr h="218867">
                <a:tc>
                  <a:txBody>
                    <a:bodyPr/>
                    <a:lstStyle/>
                    <a:p>
                      <a:pPr algn="r" fontAlgn="ctr"/>
                      <a:r>
                        <a:rPr lang="en-US" sz="900" b="0" i="0" u="none" strike="noStrike">
                          <a:solidFill>
                            <a:srgbClr val="000000"/>
                          </a:solidFill>
                          <a:effectLst/>
                          <a:latin typeface="Calibri" panose="020F0502020204030204" pitchFamily="34" charset="0"/>
                        </a:rPr>
                        <a:t>16</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Agricultural Organic Soil Subsidence:2</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Moderate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ctr"/>
                      <a:r>
                        <a:rPr lang="en-US" sz="900" b="0" i="0" u="none" strike="noStrike">
                          <a:solidFill>
                            <a:srgbClr val="000000"/>
                          </a:solidFill>
                          <a:effectLst/>
                          <a:latin typeface="Calibri" panose="020F0502020204030204" pitchFamily="34" charset="0"/>
                        </a:rPr>
                        <a:t>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367429480"/>
                  </a:ext>
                </a:extLst>
              </a:tr>
              <a:tr h="218867">
                <a:tc>
                  <a:txBody>
                    <a:bodyPr/>
                    <a:lstStyle/>
                    <a:p>
                      <a:pPr algn="r" fontAlgn="ctr"/>
                      <a:r>
                        <a:rPr lang="en-US" sz="900" b="0" i="0" u="none" strike="noStrike">
                          <a:solidFill>
                            <a:srgbClr val="000000"/>
                          </a:solidFill>
                          <a:effectLst/>
                          <a:latin typeface="Calibri" panose="020F0502020204030204" pitchFamily="34" charset="0"/>
                        </a:rPr>
                        <a:t>17</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Agricultural Organic Soil Subsidence:3</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Low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r" fontAlgn="ctr"/>
                      <a:r>
                        <a:rPr lang="en-US" sz="900" b="0" i="0" u="none" strike="noStrike">
                          <a:solidFill>
                            <a:srgbClr val="000000"/>
                          </a:solidFill>
                          <a:effectLst/>
                          <a:latin typeface="Calibri" panose="020F0502020204030204" pitchFamily="34" charset="0"/>
                        </a:rPr>
                        <a:t>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2299980548"/>
                  </a:ext>
                </a:extLst>
              </a:tr>
              <a:tr h="218867">
                <a:tc>
                  <a:txBody>
                    <a:bodyPr/>
                    <a:lstStyle/>
                    <a:p>
                      <a:pPr algn="r" fontAlgn="ctr"/>
                      <a:r>
                        <a:rPr lang="en-US" sz="900" b="0" i="0" u="none" strike="noStrike">
                          <a:solidFill>
                            <a:srgbClr val="000000"/>
                          </a:solidFill>
                          <a:effectLst/>
                          <a:latin typeface="Calibri" panose="020F0502020204030204" pitchFamily="34" charset="0"/>
                        </a:rPr>
                        <a:t>18</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a:solidFill>
                            <a:srgbClr val="000000"/>
                          </a:solidFill>
                          <a:effectLst/>
                          <a:latin typeface="Calibri" panose="020F0502020204030204" pitchFamily="34" charset="0"/>
                        </a:rPr>
                        <a:t>Agricultural Organic Soil Subsidence:4</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a:solidFill>
                            <a:srgbClr val="000000"/>
                          </a:solidFill>
                          <a:effectLst/>
                          <a:latin typeface="Calibri" panose="020F0502020204030204" pitchFamily="34" charset="0"/>
                        </a:rPr>
                        <a:t>Mineral soil</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r" fontAlgn="ctr"/>
                      <a:r>
                        <a:rPr lang="en-US" sz="900" b="0" i="0" u="none" strike="noStrike">
                          <a:solidFill>
                            <a:srgbClr val="000000"/>
                          </a:solidFill>
                          <a:effectLst/>
                          <a:latin typeface="Calibri" panose="020F0502020204030204" pitchFamily="34" charset="0"/>
                        </a:rPr>
                        <a:t>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175121971"/>
                  </a:ext>
                </a:extLst>
              </a:tr>
              <a:tr h="218867">
                <a:tc>
                  <a:txBody>
                    <a:bodyPr/>
                    <a:lstStyle/>
                    <a:p>
                      <a:pPr algn="r" fontAlgn="ctr"/>
                      <a:r>
                        <a:rPr lang="en-US" sz="900" b="0" i="0" u="none" strike="noStrike">
                          <a:solidFill>
                            <a:srgbClr val="000000"/>
                          </a:solidFill>
                          <a:effectLst/>
                          <a:latin typeface="Calibri" panose="020F0502020204030204" pitchFamily="34" charset="0"/>
                        </a:rPr>
                        <a:t>19</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Subsidence:5</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a:solidFill>
                            <a:srgbClr val="000000"/>
                          </a:solidFill>
                          <a:effectLst/>
                          <a:latin typeface="Calibri" panose="020F0502020204030204" pitchFamily="34" charset="0"/>
                        </a:rPr>
                        <a:t>Not rated</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r" fontAlgn="ctr"/>
                      <a:r>
                        <a:rPr lang="en-US" sz="900" b="0" i="0" u="none" strike="noStrike" dirty="0">
                          <a:solidFill>
                            <a:srgbClr val="000000"/>
                          </a:solidFill>
                          <a:effectLst/>
                          <a:latin typeface="Calibri" panose="020F0502020204030204" pitchFamily="34" charset="0"/>
                        </a:rPr>
                        <a:t>5</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640778246"/>
                  </a:ext>
                </a:extLst>
              </a:tr>
            </a:tbl>
          </a:graphicData>
        </a:graphic>
      </p:graphicFrame>
      <p:sp>
        <p:nvSpPr>
          <p:cNvPr id="6" name="TextBox 5">
            <a:extLst>
              <a:ext uri="{FF2B5EF4-FFF2-40B4-BE49-F238E27FC236}">
                <a16:creationId xmlns:a16="http://schemas.microsoft.com/office/drawing/2014/main" id="{2B99FFBB-6E6D-47B3-ABBA-7DE99CF8CD08}"/>
              </a:ext>
            </a:extLst>
          </p:cNvPr>
          <p:cNvSpPr txBox="1"/>
          <p:nvPr/>
        </p:nvSpPr>
        <p:spPr>
          <a:xfrm>
            <a:off x="624247" y="684653"/>
            <a:ext cx="8181711" cy="400110"/>
          </a:xfrm>
          <a:prstGeom prst="rect">
            <a:avLst/>
          </a:prstGeom>
          <a:noFill/>
        </p:spPr>
        <p:txBody>
          <a:bodyPr wrap="square" rtlCol="0">
            <a:spAutoFit/>
          </a:bodyPr>
          <a:lstStyle/>
          <a:p>
            <a:r>
              <a:rPr lang="en-US" sz="2000" dirty="0">
                <a:solidFill>
                  <a:srgbClr val="053773"/>
                </a:solidFill>
              </a:rPr>
              <a:t>This domain table contains an ordered list of all possible rating values.</a:t>
            </a:r>
          </a:p>
        </p:txBody>
      </p:sp>
    </p:spTree>
    <p:extLst>
      <p:ext uri="{BB962C8B-B14F-4D97-AF65-F5344CB8AC3E}">
        <p14:creationId xmlns:p14="http://schemas.microsoft.com/office/powerpoint/2010/main" val="3356260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3CACC3-61D4-4C6A-B70E-A2781BE1BBBA}"/>
              </a:ext>
            </a:extLst>
          </p:cNvPr>
          <p:cNvSpPr>
            <a:spLocks noGrp="1"/>
          </p:cNvSpPr>
          <p:nvPr>
            <p:ph type="sldNum" sz="quarter" idx="12"/>
          </p:nvPr>
        </p:nvSpPr>
        <p:spPr/>
        <p:txBody>
          <a:bodyPr/>
          <a:lstStyle/>
          <a:p>
            <a:fld id="{6D2E695F-2E31-4152-87B7-EDFAB14C19DB}" type="slidenum">
              <a:rPr lang="en-US" smtClean="0"/>
              <a:t>2</a:t>
            </a:fld>
            <a:endParaRPr lang="en-US"/>
          </a:p>
        </p:txBody>
      </p:sp>
      <p:sp>
        <p:nvSpPr>
          <p:cNvPr id="4" name="Rectangle 3">
            <a:extLst>
              <a:ext uri="{FF2B5EF4-FFF2-40B4-BE49-F238E27FC236}">
                <a16:creationId xmlns:a16="http://schemas.microsoft.com/office/drawing/2014/main" id="{0F19764C-BB7D-42A6-A4DD-938DE875AA9A}"/>
              </a:ext>
            </a:extLst>
          </p:cNvPr>
          <p:cNvSpPr/>
          <p:nvPr/>
        </p:nvSpPr>
        <p:spPr>
          <a:xfrm>
            <a:off x="960538" y="1496666"/>
            <a:ext cx="7613011" cy="4708981"/>
          </a:xfrm>
          <a:prstGeom prst="rect">
            <a:avLst/>
          </a:prstGeom>
        </p:spPr>
        <p:txBody>
          <a:bodyPr wrap="square">
            <a:spAutoFit/>
          </a:bodyPr>
          <a:lstStyle/>
          <a:p>
            <a:pPr>
              <a:buFont typeface="+mj-lt"/>
              <a:buAutoNum type="arabicPeriod"/>
            </a:pPr>
            <a:r>
              <a:rPr lang="en-US" sz="2000" dirty="0">
                <a:solidFill>
                  <a:srgbClr val="0070C0"/>
                </a:solidFill>
                <a:latin typeface="Helvetica Neue"/>
              </a:rPr>
              <a:t>Develop Soil Property and Interpretation SQL Scripts to assist conservation planning for specific practices.</a:t>
            </a:r>
          </a:p>
          <a:p>
            <a:pPr>
              <a:buFont typeface="+mj-lt"/>
              <a:buAutoNum type="arabicPeriod"/>
            </a:pPr>
            <a:r>
              <a:rPr lang="en-US" sz="2000" dirty="0">
                <a:solidFill>
                  <a:srgbClr val="0070C0"/>
                </a:solidFill>
                <a:latin typeface="Helvetica Neue"/>
              </a:rPr>
              <a:t>Develop soil interpretations (CART soil interpretation generator) to assist in special conservation signups by identifying opportunities for conservation. Examples:</a:t>
            </a:r>
          </a:p>
          <a:p>
            <a:pPr marL="742950" lvl="1" indent="-285750">
              <a:buFont typeface="+mj-lt"/>
              <a:buAutoNum type="arabicPeriod"/>
            </a:pPr>
            <a:r>
              <a:rPr lang="en-US" sz="2000" dirty="0">
                <a:solidFill>
                  <a:srgbClr val="0070C0"/>
                </a:solidFill>
                <a:latin typeface="Helvetica Neue"/>
              </a:rPr>
              <a:t>Golden Wing Warblers can be found in alder (along swamps-edges). Soils data could be used to query certain locations and help identify customers (by locating the most productive sights for declining habitats).</a:t>
            </a:r>
          </a:p>
          <a:p>
            <a:pPr marL="742950" lvl="1" indent="-285750">
              <a:buFont typeface="+mj-lt"/>
              <a:buAutoNum type="arabicPeriod"/>
            </a:pPr>
            <a:r>
              <a:rPr lang="en-US" sz="2000" dirty="0" err="1">
                <a:solidFill>
                  <a:srgbClr val="0070C0"/>
                </a:solidFill>
                <a:latin typeface="Helvetica Neue"/>
              </a:rPr>
              <a:t>Karner</a:t>
            </a:r>
            <a:r>
              <a:rPr lang="en-US" sz="2000" dirty="0">
                <a:solidFill>
                  <a:srgbClr val="0070C0"/>
                </a:solidFill>
                <a:latin typeface="Helvetica Neue"/>
              </a:rPr>
              <a:t> Blue Butterfly Habitat Identification.</a:t>
            </a:r>
          </a:p>
          <a:p>
            <a:pPr marL="1143000" lvl="2" indent="-228600">
              <a:buFont typeface="+mj-lt"/>
              <a:buAutoNum type="arabicPeriod"/>
            </a:pPr>
            <a:r>
              <a:rPr lang="en-US" sz="2000" dirty="0">
                <a:solidFill>
                  <a:srgbClr val="0070C0"/>
                </a:solidFill>
                <a:latin typeface="Helvetica Neue"/>
              </a:rPr>
              <a:t>feed exclusively on the leaves of wild lupine.</a:t>
            </a:r>
          </a:p>
          <a:p>
            <a:pPr marL="1143000" lvl="2" indent="-228600">
              <a:buFont typeface="+mj-lt"/>
              <a:buAutoNum type="arabicPeriod"/>
            </a:pPr>
            <a:r>
              <a:rPr lang="en-US" sz="2000" dirty="0">
                <a:solidFill>
                  <a:srgbClr val="0070C0"/>
                </a:solidFill>
                <a:latin typeface="Helvetica Neue"/>
              </a:rPr>
              <a:t>NRCS and partner staff wanted to identify likely lupine habitat to prioritize for protection under NRCS easements and related programs.</a:t>
            </a:r>
          </a:p>
          <a:p>
            <a:pPr marL="685800" lvl="1" indent="-228600">
              <a:buFont typeface="+mj-lt"/>
              <a:buAutoNum type="arabicPeriod"/>
            </a:pPr>
            <a:r>
              <a:rPr lang="en-US" sz="2000" dirty="0">
                <a:solidFill>
                  <a:srgbClr val="0070C0"/>
                </a:solidFill>
                <a:latin typeface="Helvetica Neue"/>
              </a:rPr>
              <a:t>Add thematic maps by map unit and land unit.</a:t>
            </a:r>
            <a:endParaRPr lang="en-US" sz="2000" b="0" i="0" dirty="0">
              <a:solidFill>
                <a:srgbClr val="0070C0"/>
              </a:solidFill>
              <a:effectLst/>
              <a:latin typeface="Helvetica Neue"/>
            </a:endParaRPr>
          </a:p>
        </p:txBody>
      </p:sp>
      <p:sp>
        <p:nvSpPr>
          <p:cNvPr id="5" name="Title 4">
            <a:extLst>
              <a:ext uri="{FF2B5EF4-FFF2-40B4-BE49-F238E27FC236}">
                <a16:creationId xmlns:a16="http://schemas.microsoft.com/office/drawing/2014/main" id="{EBC16A74-7F5A-41CC-861A-A3D6E6C713A0}"/>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Future Soil Cart Enhancements</a:t>
            </a:r>
          </a:p>
        </p:txBody>
      </p:sp>
    </p:spTree>
    <p:extLst>
      <p:ext uri="{BB962C8B-B14F-4D97-AF65-F5344CB8AC3E}">
        <p14:creationId xmlns:p14="http://schemas.microsoft.com/office/powerpoint/2010/main" val="3466713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544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igure 3.—Field 3 is on the left, and Field 4 is on the right.">
            <a:extLst>
              <a:ext uri="{FF2B5EF4-FFF2-40B4-BE49-F238E27FC236}">
                <a16:creationId xmlns:a16="http://schemas.microsoft.com/office/drawing/2014/main" id="{D9E59AF3-84F4-4330-BC30-9F9AD9C08DA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7759" y="1091558"/>
            <a:ext cx="8178799" cy="525487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1E7D937-44DB-4CFE-8C6C-AA32433141A1}"/>
              </a:ext>
            </a:extLst>
          </p:cNvPr>
          <p:cNvSpPr>
            <a:spLocks noGrp="1"/>
          </p:cNvSpPr>
          <p:nvPr>
            <p:ph type="sldNum" sz="quarter" idx="12"/>
          </p:nvPr>
        </p:nvSpPr>
        <p:spPr/>
        <p:txBody>
          <a:bodyPr/>
          <a:lstStyle/>
          <a:p>
            <a:pPr>
              <a:spcAft>
                <a:spcPts val="600"/>
              </a:spcAft>
            </a:pPr>
            <a:fld id="{6D2E695F-2E31-4152-87B7-EDFAB14C19DB}" type="slidenum">
              <a:rPr lang="en-US" smtClean="0"/>
              <a:pPr>
                <a:spcAft>
                  <a:spcPts val="600"/>
                </a:spcAft>
              </a:pPr>
              <a:t>3</a:t>
            </a:fld>
            <a:endParaRPr lang="en-US"/>
          </a:p>
        </p:txBody>
      </p:sp>
      <p:sp>
        <p:nvSpPr>
          <p:cNvPr id="5" name="Rectangle 4">
            <a:extLst>
              <a:ext uri="{FF2B5EF4-FFF2-40B4-BE49-F238E27FC236}">
                <a16:creationId xmlns:a16="http://schemas.microsoft.com/office/drawing/2014/main" id="{9AD483B5-CDAB-441F-AA27-ADFF1A0394D2}"/>
              </a:ext>
            </a:extLst>
          </p:cNvPr>
          <p:cNvSpPr/>
          <p:nvPr/>
        </p:nvSpPr>
        <p:spPr>
          <a:xfrm>
            <a:off x="607441" y="598389"/>
            <a:ext cx="8359577" cy="646331"/>
          </a:xfrm>
          <a:prstGeom prst="rect">
            <a:avLst/>
          </a:prstGeom>
        </p:spPr>
        <p:txBody>
          <a:bodyPr wrap="square">
            <a:spAutoFit/>
          </a:bodyPr>
          <a:lstStyle/>
          <a:p>
            <a:r>
              <a:rPr lang="en-US" dirty="0">
                <a:solidFill>
                  <a:srgbClr val="333333"/>
                </a:solidFill>
                <a:latin typeface="Helvetica Neue"/>
              </a:rPr>
              <a:t>Example for Proposal #6: Thematic Soil Map</a:t>
            </a:r>
          </a:p>
          <a:p>
            <a:r>
              <a:rPr lang="en-US" dirty="0">
                <a:solidFill>
                  <a:srgbClr val="333333"/>
                </a:solidFill>
                <a:latin typeface="inherit"/>
              </a:rPr>
              <a:t>Organic Matter Depletion</a:t>
            </a:r>
            <a:endParaRPr lang="en-US" b="0" i="0" dirty="0">
              <a:solidFill>
                <a:srgbClr val="333333"/>
              </a:solidFill>
              <a:effectLst/>
              <a:latin typeface="inherit"/>
            </a:endParaRPr>
          </a:p>
        </p:txBody>
      </p:sp>
    </p:spTree>
    <p:extLst>
      <p:ext uri="{BB962C8B-B14F-4D97-AF65-F5344CB8AC3E}">
        <p14:creationId xmlns:p14="http://schemas.microsoft.com/office/powerpoint/2010/main" val="158479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Soil Quality Degradation</a:t>
            </a:r>
          </a:p>
        </p:txBody>
      </p:sp>
      <p:sp>
        <p:nvSpPr>
          <p:cNvPr id="7" name="TextBox 6">
            <a:extLst>
              <a:ext uri="{FF2B5EF4-FFF2-40B4-BE49-F238E27FC236}">
                <a16:creationId xmlns:a16="http://schemas.microsoft.com/office/drawing/2014/main" id="{490C9099-6959-457A-9DFD-4E19FAD8FC7E}"/>
              </a:ext>
            </a:extLst>
          </p:cNvPr>
          <p:cNvSpPr txBox="1"/>
          <p:nvPr/>
        </p:nvSpPr>
        <p:spPr>
          <a:xfrm>
            <a:off x="634040" y="1573187"/>
            <a:ext cx="8078636" cy="2343655"/>
          </a:xfrm>
          <a:prstGeom prst="rect">
            <a:avLst/>
          </a:prstGeom>
          <a:noFill/>
        </p:spPr>
        <p:txBody>
          <a:bodyPr wrap="square" rtlCol="0">
            <a:spAutoFit/>
          </a:bodyPr>
          <a:lstStyle/>
          <a:p>
            <a:pPr>
              <a:lnSpc>
                <a:spcPct val="150000"/>
              </a:lnSpc>
            </a:pPr>
            <a:r>
              <a:rPr lang="en-US" sz="2000" dirty="0">
                <a:solidFill>
                  <a:srgbClr val="053773"/>
                </a:solidFill>
              </a:rPr>
              <a:t>CART has six resource concerns related to Soil Quality Degradation and each will involve analysis of soil interpretation data from the Soil Data Access Query service. Soil maps and reports for these interpretations are also available from Web Soil Survey. Both applications are connecting to the same soils database.</a:t>
            </a:r>
          </a:p>
        </p:txBody>
      </p:sp>
      <p:sp>
        <p:nvSpPr>
          <p:cNvPr id="2" name="Rectangle 1">
            <a:extLst>
              <a:ext uri="{FF2B5EF4-FFF2-40B4-BE49-F238E27FC236}">
                <a16:creationId xmlns:a16="http://schemas.microsoft.com/office/drawing/2014/main" id="{9790A94E-5618-4AA7-95F5-7FD3D8C80291}"/>
              </a:ext>
            </a:extLst>
          </p:cNvPr>
          <p:cNvSpPr/>
          <p:nvPr/>
        </p:nvSpPr>
        <p:spPr>
          <a:xfrm>
            <a:off x="722438" y="4097476"/>
            <a:ext cx="7699123" cy="2031325"/>
          </a:xfrm>
          <a:prstGeom prst="rect">
            <a:avLst/>
          </a:prstGeom>
        </p:spPr>
        <p:txBody>
          <a:bodyPr wrap="square">
            <a:spAutoFit/>
          </a:bodyPr>
          <a:lstStyle/>
          <a:p>
            <a:r>
              <a:rPr lang="en-US" dirty="0">
                <a:solidFill>
                  <a:srgbClr val="159957"/>
                </a:solidFill>
                <a:latin typeface="Open Sans"/>
              </a:rPr>
              <a:t>The soils data used in CART can be found in four main sections.</a:t>
            </a:r>
          </a:p>
          <a:p>
            <a:pPr>
              <a:buFont typeface="+mj-lt"/>
              <a:buAutoNum type="arabicPeriod"/>
            </a:pPr>
            <a:r>
              <a:rPr lang="en-US" dirty="0">
                <a:solidFill>
                  <a:srgbClr val="606C71"/>
                </a:solidFill>
                <a:latin typeface="Open Sans"/>
              </a:rPr>
              <a:t>Resource Assessment (Resource Concerns);</a:t>
            </a:r>
          </a:p>
          <a:p>
            <a:pPr marL="742950" lvl="1" indent="-285750">
              <a:buFont typeface="+mj-lt"/>
              <a:buAutoNum type="arabicPeriod"/>
            </a:pPr>
            <a:r>
              <a:rPr lang="en-US" dirty="0">
                <a:solidFill>
                  <a:srgbClr val="606C71"/>
                </a:solidFill>
                <a:latin typeface="Open Sans"/>
              </a:rPr>
              <a:t>Soil Quality Degradation</a:t>
            </a:r>
          </a:p>
          <a:p>
            <a:pPr marL="742950" lvl="1" indent="-285750">
              <a:buFont typeface="+mj-lt"/>
              <a:buAutoNum type="arabicPeriod"/>
            </a:pPr>
            <a:r>
              <a:rPr lang="en-US" dirty="0">
                <a:solidFill>
                  <a:srgbClr val="606C71"/>
                </a:solidFill>
                <a:latin typeface="Open Sans"/>
              </a:rPr>
              <a:t>Other</a:t>
            </a:r>
          </a:p>
          <a:p>
            <a:pPr>
              <a:buFont typeface="+mj-lt"/>
              <a:buAutoNum type="arabicPeriod"/>
            </a:pPr>
            <a:r>
              <a:rPr lang="en-US" dirty="0">
                <a:solidFill>
                  <a:srgbClr val="606C71"/>
                </a:solidFill>
                <a:latin typeface="Open Sans"/>
              </a:rPr>
              <a:t>EP—Easement Program</a:t>
            </a:r>
          </a:p>
          <a:p>
            <a:pPr>
              <a:buFont typeface="+mj-lt"/>
              <a:buAutoNum type="arabicPeriod"/>
            </a:pPr>
            <a:r>
              <a:rPr lang="en-US" dirty="0">
                <a:solidFill>
                  <a:srgbClr val="606C71"/>
                </a:solidFill>
                <a:latin typeface="Open Sans"/>
              </a:rPr>
              <a:t>EE—Environmental Evaluation</a:t>
            </a:r>
          </a:p>
          <a:p>
            <a:pPr>
              <a:buFont typeface="+mj-lt"/>
              <a:buAutoNum type="arabicPeriod"/>
            </a:pPr>
            <a:r>
              <a:rPr lang="en-US" dirty="0">
                <a:solidFill>
                  <a:srgbClr val="606C71"/>
                </a:solidFill>
                <a:latin typeface="Open Sans"/>
              </a:rPr>
              <a:t>Outcome Results (Under Development)</a:t>
            </a:r>
            <a:endParaRPr lang="en-US" b="0" i="0" dirty="0">
              <a:solidFill>
                <a:srgbClr val="606C71"/>
              </a:solidFill>
              <a:effectLst/>
              <a:latin typeface="Open Sans"/>
            </a:endParaRPr>
          </a:p>
        </p:txBody>
      </p:sp>
    </p:spTree>
    <p:extLst>
      <p:ext uri="{BB962C8B-B14F-4D97-AF65-F5344CB8AC3E}">
        <p14:creationId xmlns:p14="http://schemas.microsoft.com/office/powerpoint/2010/main" val="3528994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31E25F-3F9F-456E-ADC9-1C4E68CD8FC4}"/>
              </a:ext>
            </a:extLst>
          </p:cNvPr>
          <p:cNvSpPr txBox="1">
            <a:spLocks/>
          </p:cNvSpPr>
          <p:nvPr/>
        </p:nvSpPr>
        <p:spPr>
          <a:xfrm>
            <a:off x="261814" y="704631"/>
            <a:ext cx="8229600" cy="838236"/>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Soil Data Access Requests by CART</a:t>
            </a:r>
          </a:p>
        </p:txBody>
      </p:sp>
      <p:sp>
        <p:nvSpPr>
          <p:cNvPr id="6" name="Content Placeholder 5">
            <a:extLst>
              <a:ext uri="{FF2B5EF4-FFF2-40B4-BE49-F238E27FC236}">
                <a16:creationId xmlns:a16="http://schemas.microsoft.com/office/drawing/2014/main" id="{7F7EBF6C-BFA9-4B3E-9D62-176569A5834E}"/>
              </a:ext>
            </a:extLst>
          </p:cNvPr>
          <p:cNvSpPr txBox="1">
            <a:spLocks/>
          </p:cNvSpPr>
          <p:nvPr/>
        </p:nvSpPr>
        <p:spPr>
          <a:xfrm>
            <a:off x="261815" y="1496688"/>
            <a:ext cx="4776529" cy="3920702"/>
          </a:xfrm>
          <a:prstGeom prst="rect">
            <a:avLst/>
          </a:prstGeom>
        </p:spPr>
        <p:txBody>
          <a:bodyPr>
            <a:normAutofit fontScale="25000" lnSpcReduction="20000"/>
          </a:bodyPr>
          <a:lstStyle>
            <a:lvl1pPr marL="0" indent="0" algn="l" defTabSz="457200" rtl="0" eaLnBrk="1" latinLnBrk="0" hangingPunct="1">
              <a:spcBef>
                <a:spcPct val="20000"/>
              </a:spcBef>
              <a:buFont typeface="Arial"/>
              <a:buNone/>
              <a:defRPr sz="2400" b="0"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nSpc>
                <a:spcPct val="120000"/>
              </a:lnSpc>
              <a:buFont typeface="Arial" panose="020B0604020202020204" pitchFamily="34" charset="0"/>
              <a:buChar char="•"/>
            </a:pPr>
            <a:r>
              <a:rPr lang="en-US" sz="8000" dirty="0"/>
              <a:t>The request for soils data begins once </a:t>
            </a:r>
            <a:r>
              <a:rPr lang="en-US" sz="8000" dirty="0" err="1"/>
              <a:t>landunits</a:t>
            </a:r>
            <a:r>
              <a:rPr lang="en-US" sz="8000" dirty="0"/>
              <a:t> have been selected.</a:t>
            </a:r>
          </a:p>
          <a:p>
            <a:pPr marL="342900" indent="-342900">
              <a:lnSpc>
                <a:spcPct val="120000"/>
              </a:lnSpc>
              <a:buFont typeface="Arial" panose="020B0604020202020204" pitchFamily="34" charset="0"/>
              <a:buChar char="•"/>
            </a:pPr>
            <a:r>
              <a:rPr lang="en-US" sz="8000" dirty="0"/>
              <a:t>The request is in the form of an SQL query and contains:</a:t>
            </a:r>
          </a:p>
          <a:p>
            <a:pPr marL="1085850" lvl="1" indent="-342900">
              <a:lnSpc>
                <a:spcPct val="120000"/>
              </a:lnSpc>
              <a:buFont typeface="Arial" panose="020B0604020202020204" pitchFamily="34" charset="0"/>
              <a:buChar char="•"/>
            </a:pPr>
            <a:r>
              <a:rPr lang="en-US" sz="7200" dirty="0" err="1"/>
              <a:t>Landunit</a:t>
            </a:r>
            <a:r>
              <a:rPr lang="en-US" sz="7200" dirty="0"/>
              <a:t> identifier</a:t>
            </a:r>
          </a:p>
          <a:p>
            <a:pPr marL="1085850" lvl="1" indent="-342900">
              <a:lnSpc>
                <a:spcPct val="120000"/>
              </a:lnSpc>
              <a:buFont typeface="Arial" panose="020B0604020202020204" pitchFamily="34" charset="0"/>
              <a:buChar char="•"/>
            </a:pPr>
            <a:r>
              <a:rPr lang="en-US" sz="7200" dirty="0"/>
              <a:t>Bounding coordinates</a:t>
            </a:r>
          </a:p>
          <a:p>
            <a:pPr marL="342900" indent="-342900">
              <a:lnSpc>
                <a:spcPct val="120000"/>
              </a:lnSpc>
              <a:buFont typeface="Arial" panose="020B0604020202020204" pitchFamily="34" charset="0"/>
              <a:buChar char="•"/>
            </a:pPr>
            <a:r>
              <a:rPr lang="en-US" sz="8000" dirty="0"/>
              <a:t>CART will automatically bundle the request and send it the to Soil Data Access Query Service.</a:t>
            </a:r>
          </a:p>
          <a:p>
            <a:pPr marL="342900" indent="-342900">
              <a:lnSpc>
                <a:spcPct val="120000"/>
              </a:lnSpc>
              <a:buFont typeface="Arial" panose="020B0604020202020204" pitchFamily="34" charset="0"/>
              <a:buChar char="•"/>
            </a:pPr>
            <a:r>
              <a:rPr lang="en-US" sz="8000" dirty="0"/>
              <a:t>Map layers are processed in the background</a:t>
            </a:r>
            <a:r>
              <a:rPr lang="en-US" sz="8000" i="1" dirty="0"/>
              <a:t>.</a:t>
            </a:r>
            <a:r>
              <a:rPr lang="en-US" sz="8000" b="1" dirty="0"/>
              <a:t> and are not displayed</a:t>
            </a:r>
            <a:r>
              <a:rPr lang="en-US" sz="8000" dirty="0"/>
              <a:t>.</a:t>
            </a:r>
            <a:endParaRPr lang="en-US" sz="8000" i="1" dirty="0"/>
          </a:p>
          <a:p>
            <a:pPr marL="342900" indent="-342900">
              <a:buFont typeface="Arial" panose="020B0604020202020204" pitchFamily="34" charset="0"/>
              <a:buChar char="•"/>
            </a:pPr>
            <a:endParaRPr lang="en-US" sz="2000" dirty="0"/>
          </a:p>
        </p:txBody>
      </p:sp>
      <p:grpSp>
        <p:nvGrpSpPr>
          <p:cNvPr id="14" name="Group 13">
            <a:extLst>
              <a:ext uri="{FF2B5EF4-FFF2-40B4-BE49-F238E27FC236}">
                <a16:creationId xmlns:a16="http://schemas.microsoft.com/office/drawing/2014/main" id="{3246A6EB-4E97-45B5-B37D-8663A1E32C6D}"/>
              </a:ext>
            </a:extLst>
          </p:cNvPr>
          <p:cNvGrpSpPr/>
          <p:nvPr/>
        </p:nvGrpSpPr>
        <p:grpSpPr>
          <a:xfrm>
            <a:off x="5029718" y="1513940"/>
            <a:ext cx="4037961" cy="3529865"/>
            <a:chOff x="5038344" y="1600200"/>
            <a:chExt cx="4037961" cy="3529865"/>
          </a:xfrm>
        </p:grpSpPr>
        <p:sp>
          <p:nvSpPr>
            <p:cNvPr id="8" name="TextBox 7">
              <a:extLst>
                <a:ext uri="{FF2B5EF4-FFF2-40B4-BE49-F238E27FC236}">
                  <a16:creationId xmlns:a16="http://schemas.microsoft.com/office/drawing/2014/main" id="{0A33FB1C-0EF3-4AAB-A0E1-BF84973E4454}"/>
                </a:ext>
              </a:extLst>
            </p:cNvPr>
            <p:cNvSpPr txBox="1"/>
            <p:nvPr/>
          </p:nvSpPr>
          <p:spPr>
            <a:xfrm>
              <a:off x="5651142" y="4822288"/>
              <a:ext cx="2955746" cy="307777"/>
            </a:xfrm>
            <a:prstGeom prst="rect">
              <a:avLst/>
            </a:prstGeom>
            <a:noFill/>
          </p:spPr>
          <p:txBody>
            <a:bodyPr wrap="none" rtlCol="0">
              <a:spAutoFit/>
            </a:bodyPr>
            <a:lstStyle/>
            <a:p>
              <a:r>
                <a:rPr lang="en-US" sz="1400" dirty="0"/>
                <a:t>Park County, Wyoming (245 acres)</a:t>
              </a:r>
            </a:p>
          </p:txBody>
        </p:sp>
        <p:pic>
          <p:nvPicPr>
            <p:cNvPr id="13" name="Picture 12">
              <a:extLst>
                <a:ext uri="{FF2B5EF4-FFF2-40B4-BE49-F238E27FC236}">
                  <a16:creationId xmlns:a16="http://schemas.microsoft.com/office/drawing/2014/main" id="{43FB2313-40CB-4B50-ABC8-01D120AD376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38344" y="1600200"/>
              <a:ext cx="4037961" cy="3200400"/>
            </a:xfrm>
            <a:prstGeom prst="rect">
              <a:avLst/>
            </a:prstGeom>
          </p:spPr>
        </p:pic>
      </p:grpSp>
    </p:spTree>
    <p:extLst>
      <p:ext uri="{BB962C8B-B14F-4D97-AF65-F5344CB8AC3E}">
        <p14:creationId xmlns:p14="http://schemas.microsoft.com/office/powerpoint/2010/main" val="1084376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1C0B1C50-5AEE-46D3-9812-F1A9FBD6DB60}"/>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Map data is processed in the background</a:t>
            </a:r>
          </a:p>
        </p:txBody>
      </p:sp>
      <p:sp>
        <p:nvSpPr>
          <p:cNvPr id="14" name="Arrow: Right 13">
            <a:extLst>
              <a:ext uri="{FF2B5EF4-FFF2-40B4-BE49-F238E27FC236}">
                <a16:creationId xmlns:a16="http://schemas.microsoft.com/office/drawing/2014/main" id="{968F603F-C855-4BB5-AA26-6CA259940A9D}"/>
              </a:ext>
            </a:extLst>
          </p:cNvPr>
          <p:cNvSpPr/>
          <p:nvPr/>
        </p:nvSpPr>
        <p:spPr>
          <a:xfrm>
            <a:off x="4183811" y="2734579"/>
            <a:ext cx="767751" cy="57797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60F89DF-F41D-4A02-A720-B73E9BF91D9E}"/>
              </a:ext>
            </a:extLst>
          </p:cNvPr>
          <p:cNvGrpSpPr/>
          <p:nvPr/>
        </p:nvGrpSpPr>
        <p:grpSpPr>
          <a:xfrm>
            <a:off x="77634" y="1522566"/>
            <a:ext cx="4036945" cy="3527565"/>
            <a:chOff x="0" y="1600200"/>
            <a:chExt cx="4036945" cy="3527565"/>
          </a:xfrm>
        </p:grpSpPr>
        <p:sp>
          <p:nvSpPr>
            <p:cNvPr id="6" name="TextBox 5">
              <a:extLst>
                <a:ext uri="{FF2B5EF4-FFF2-40B4-BE49-F238E27FC236}">
                  <a16:creationId xmlns:a16="http://schemas.microsoft.com/office/drawing/2014/main" id="{2EB0DFD7-2CCD-469A-BC1E-D39F30C5BA1C}"/>
                </a:ext>
              </a:extLst>
            </p:cNvPr>
            <p:cNvSpPr txBox="1"/>
            <p:nvPr/>
          </p:nvSpPr>
          <p:spPr>
            <a:xfrm>
              <a:off x="611620" y="4819988"/>
              <a:ext cx="2855337" cy="307777"/>
            </a:xfrm>
            <a:prstGeom prst="rect">
              <a:avLst/>
            </a:prstGeom>
            <a:noFill/>
          </p:spPr>
          <p:txBody>
            <a:bodyPr wrap="square" rtlCol="0">
              <a:spAutoFit/>
            </a:bodyPr>
            <a:lstStyle/>
            <a:p>
              <a:pPr algn="ctr"/>
              <a:r>
                <a:rPr lang="en-US" sz="1400" dirty="0"/>
                <a:t>Basic Soil Map</a:t>
              </a:r>
            </a:p>
          </p:txBody>
        </p:sp>
        <p:pic>
          <p:nvPicPr>
            <p:cNvPr id="4" name="Picture 3">
              <a:extLst>
                <a:ext uri="{FF2B5EF4-FFF2-40B4-BE49-F238E27FC236}">
                  <a16:creationId xmlns:a16="http://schemas.microsoft.com/office/drawing/2014/main" id="{29D6D113-C3FD-422E-970B-B38F272C742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0" y="1600200"/>
              <a:ext cx="4036945" cy="3200400"/>
            </a:xfrm>
            <a:prstGeom prst="rect">
              <a:avLst/>
            </a:prstGeom>
          </p:spPr>
        </p:pic>
      </p:grpSp>
      <p:grpSp>
        <p:nvGrpSpPr>
          <p:cNvPr id="15" name="Group 14">
            <a:extLst>
              <a:ext uri="{FF2B5EF4-FFF2-40B4-BE49-F238E27FC236}">
                <a16:creationId xmlns:a16="http://schemas.microsoft.com/office/drawing/2014/main" id="{E6DC5497-1A2D-4AAB-80D2-BA02498109AE}"/>
              </a:ext>
            </a:extLst>
          </p:cNvPr>
          <p:cNvGrpSpPr/>
          <p:nvPr/>
        </p:nvGrpSpPr>
        <p:grpSpPr>
          <a:xfrm>
            <a:off x="5025754" y="1513940"/>
            <a:ext cx="4036945" cy="3527562"/>
            <a:chOff x="5120640" y="1600200"/>
            <a:chExt cx="4036945" cy="3527562"/>
          </a:xfrm>
        </p:grpSpPr>
        <p:sp>
          <p:nvSpPr>
            <p:cNvPr id="8" name="TextBox 7">
              <a:extLst>
                <a:ext uri="{FF2B5EF4-FFF2-40B4-BE49-F238E27FC236}">
                  <a16:creationId xmlns:a16="http://schemas.microsoft.com/office/drawing/2014/main" id="{A15E1970-9B58-4A04-8C54-50A24513ADAC}"/>
                </a:ext>
              </a:extLst>
            </p:cNvPr>
            <p:cNvSpPr txBox="1"/>
            <p:nvPr/>
          </p:nvSpPr>
          <p:spPr>
            <a:xfrm>
              <a:off x="5620898" y="4819985"/>
              <a:ext cx="3010618" cy="307777"/>
            </a:xfrm>
            <a:prstGeom prst="rect">
              <a:avLst/>
            </a:prstGeom>
            <a:noFill/>
          </p:spPr>
          <p:txBody>
            <a:bodyPr wrap="square" rtlCol="0">
              <a:spAutoFit/>
            </a:bodyPr>
            <a:lstStyle/>
            <a:p>
              <a:pPr algn="ctr"/>
              <a:r>
                <a:rPr lang="en-US" sz="1400" dirty="0"/>
                <a:t> Risk of Surface Salt Concentration</a:t>
              </a:r>
            </a:p>
          </p:txBody>
        </p:sp>
        <p:pic>
          <p:nvPicPr>
            <p:cNvPr id="10" name="Picture 9">
              <a:extLst>
                <a:ext uri="{FF2B5EF4-FFF2-40B4-BE49-F238E27FC236}">
                  <a16:creationId xmlns:a16="http://schemas.microsoft.com/office/drawing/2014/main" id="{2426FBED-3C63-46D8-8DCD-2FD05CC2337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120640" y="1600200"/>
              <a:ext cx="4036945" cy="3200400"/>
            </a:xfrm>
            <a:prstGeom prst="rect">
              <a:avLst/>
            </a:prstGeom>
          </p:spPr>
        </p:pic>
      </p:grpSp>
      <p:sp>
        <p:nvSpPr>
          <p:cNvPr id="16" name="TextBox 15">
            <a:extLst>
              <a:ext uri="{FF2B5EF4-FFF2-40B4-BE49-F238E27FC236}">
                <a16:creationId xmlns:a16="http://schemas.microsoft.com/office/drawing/2014/main" id="{B56A98C5-830D-4C14-AF3A-6C080F39B23E}"/>
              </a:ext>
            </a:extLst>
          </p:cNvPr>
          <p:cNvSpPr txBox="1"/>
          <p:nvPr/>
        </p:nvSpPr>
        <p:spPr>
          <a:xfrm>
            <a:off x="77633" y="5037846"/>
            <a:ext cx="8039824" cy="1323439"/>
          </a:xfrm>
          <a:prstGeom prst="rect">
            <a:avLst/>
          </a:prstGeom>
          <a:noFill/>
        </p:spPr>
        <p:txBody>
          <a:bodyPr wrap="square" rtlCol="0">
            <a:spAutoFit/>
          </a:bodyPr>
          <a:lstStyle/>
          <a:p>
            <a:r>
              <a:rPr lang="en-US" sz="2000" dirty="0">
                <a:solidFill>
                  <a:srgbClr val="053773"/>
                </a:solidFill>
              </a:rPr>
              <a:t>The map on the left shows 8 different soils within this </a:t>
            </a:r>
            <a:r>
              <a:rPr lang="en-US" sz="2000" dirty="0" err="1">
                <a:solidFill>
                  <a:srgbClr val="053773"/>
                </a:solidFill>
              </a:rPr>
              <a:t>landunit</a:t>
            </a:r>
            <a:r>
              <a:rPr lang="en-US" sz="2000" dirty="0">
                <a:solidFill>
                  <a:srgbClr val="053773"/>
                </a:solidFill>
              </a:rPr>
              <a:t>. The map on the right side illustrates risk of surface salinization. The red polygon indicates an area of high risk for surface salinization, yellow areas have a moderate risk and green areas are low risk.</a:t>
            </a:r>
          </a:p>
        </p:txBody>
      </p:sp>
    </p:spTree>
    <p:extLst>
      <p:ext uri="{BB962C8B-B14F-4D97-AF65-F5344CB8AC3E}">
        <p14:creationId xmlns:p14="http://schemas.microsoft.com/office/powerpoint/2010/main" val="1963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5C24A7-8B4C-4682-AA5C-FD23A22BF925}"/>
              </a:ext>
            </a:extLst>
          </p:cNvPr>
          <p:cNvSpPr txBox="1"/>
          <p:nvPr/>
        </p:nvSpPr>
        <p:spPr>
          <a:xfrm>
            <a:off x="254481" y="4445771"/>
            <a:ext cx="8654990" cy="1323439"/>
          </a:xfrm>
          <a:prstGeom prst="rect">
            <a:avLst/>
          </a:prstGeom>
          <a:noFill/>
        </p:spPr>
        <p:txBody>
          <a:bodyPr wrap="square" rtlCol="0">
            <a:spAutoFit/>
          </a:bodyPr>
          <a:lstStyle/>
          <a:p>
            <a:r>
              <a:rPr lang="en-US" sz="2000" dirty="0">
                <a:solidFill>
                  <a:srgbClr val="053773"/>
                </a:solidFill>
              </a:rPr>
              <a:t>Areas with the highest risk were assigned a rating value of 1. Areas with a lower risk were assigned a higher rating value. </a:t>
            </a:r>
            <a:r>
              <a:rPr lang="en-US" sz="2000" b="1" dirty="0">
                <a:solidFill>
                  <a:srgbClr val="053773"/>
                </a:solidFill>
              </a:rPr>
              <a:t>These rating values are calculated at the component level</a:t>
            </a:r>
            <a:r>
              <a:rPr lang="en-US" sz="2000" dirty="0">
                <a:solidFill>
                  <a:srgbClr val="053773"/>
                </a:solidFill>
              </a:rPr>
              <a:t>. Component acres are estimated using the spatial map unit polygon acres and </a:t>
            </a:r>
            <a:r>
              <a:rPr lang="en-US" sz="2000" dirty="0" err="1">
                <a:solidFill>
                  <a:srgbClr val="053773"/>
                </a:solidFill>
              </a:rPr>
              <a:t>comppct_r</a:t>
            </a:r>
            <a:r>
              <a:rPr lang="en-US" sz="2000" dirty="0">
                <a:solidFill>
                  <a:srgbClr val="053773"/>
                </a:solidFill>
              </a:rPr>
              <a:t>.</a:t>
            </a:r>
          </a:p>
        </p:txBody>
      </p:sp>
      <p:sp>
        <p:nvSpPr>
          <p:cNvPr id="10" name="TextBox 9">
            <a:extLst>
              <a:ext uri="{FF2B5EF4-FFF2-40B4-BE49-F238E27FC236}">
                <a16:creationId xmlns:a16="http://schemas.microsoft.com/office/drawing/2014/main" id="{B9451A73-99F8-4E69-AEC1-F99B1C3C0908}"/>
              </a:ext>
            </a:extLst>
          </p:cNvPr>
          <p:cNvSpPr txBox="1"/>
          <p:nvPr/>
        </p:nvSpPr>
        <p:spPr>
          <a:xfrm>
            <a:off x="288985" y="1616383"/>
            <a:ext cx="8654990" cy="1323439"/>
          </a:xfrm>
          <a:prstGeom prst="rect">
            <a:avLst/>
          </a:prstGeom>
          <a:noFill/>
        </p:spPr>
        <p:txBody>
          <a:bodyPr wrap="square" rtlCol="0">
            <a:spAutoFit/>
          </a:bodyPr>
          <a:lstStyle/>
          <a:p>
            <a:r>
              <a:rPr lang="en-US" sz="2000" dirty="0">
                <a:solidFill>
                  <a:srgbClr val="053773"/>
                </a:solidFill>
              </a:rPr>
              <a:t>In the example below, the Query service returned statistics for the ‘Risk of Surface Salt Concentration’ within the </a:t>
            </a:r>
            <a:r>
              <a:rPr lang="en-US" sz="2000" dirty="0" err="1">
                <a:solidFill>
                  <a:srgbClr val="053773"/>
                </a:solidFill>
              </a:rPr>
              <a:t>landunit</a:t>
            </a:r>
            <a:r>
              <a:rPr lang="en-US" sz="2000" dirty="0">
                <a:solidFill>
                  <a:srgbClr val="053773"/>
                </a:solidFill>
              </a:rPr>
              <a:t>. The rating data shown in table below is then used to calculate the magnitude of each rating as both a </a:t>
            </a:r>
            <a:r>
              <a:rPr lang="en-US" sz="2000" dirty="0" err="1">
                <a:solidFill>
                  <a:srgbClr val="053773"/>
                </a:solidFill>
              </a:rPr>
              <a:t>landunit</a:t>
            </a:r>
            <a:r>
              <a:rPr lang="en-US" sz="2000" dirty="0">
                <a:solidFill>
                  <a:srgbClr val="053773"/>
                </a:solidFill>
              </a:rPr>
              <a:t> percentage and as </a:t>
            </a:r>
            <a:r>
              <a:rPr lang="en-US" sz="2000" dirty="0" err="1">
                <a:solidFill>
                  <a:srgbClr val="053773"/>
                </a:solidFill>
              </a:rPr>
              <a:t>landunit</a:t>
            </a:r>
            <a:r>
              <a:rPr lang="en-US" sz="2000" dirty="0">
                <a:solidFill>
                  <a:srgbClr val="053773"/>
                </a:solidFill>
              </a:rPr>
              <a:t> acres. </a:t>
            </a:r>
          </a:p>
        </p:txBody>
      </p:sp>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Service Data</a:t>
            </a:r>
          </a:p>
        </p:txBody>
      </p:sp>
      <p:graphicFrame>
        <p:nvGraphicFramePr>
          <p:cNvPr id="2" name="Table 1">
            <a:extLst>
              <a:ext uri="{FF2B5EF4-FFF2-40B4-BE49-F238E27FC236}">
                <a16:creationId xmlns:a16="http://schemas.microsoft.com/office/drawing/2014/main" id="{798BCC6D-D6AB-4F46-9496-B1B5E632CCCC}"/>
              </a:ext>
            </a:extLst>
          </p:cNvPr>
          <p:cNvGraphicFramePr>
            <a:graphicFrameLocks noGrp="1"/>
          </p:cNvGraphicFramePr>
          <p:nvPr>
            <p:extLst>
              <p:ext uri="{D42A27DB-BD31-4B8C-83A1-F6EECF244321}">
                <p14:modId xmlns:p14="http://schemas.microsoft.com/office/powerpoint/2010/main" val="566760410"/>
              </p:ext>
            </p:extLst>
          </p:nvPr>
        </p:nvGraphicFramePr>
        <p:xfrm>
          <a:off x="603504" y="3222494"/>
          <a:ext cx="7731125" cy="935386"/>
        </p:xfrm>
        <a:graphic>
          <a:graphicData uri="http://schemas.openxmlformats.org/drawingml/2006/table">
            <a:tbl>
              <a:tblPr/>
              <a:tblGrid>
                <a:gridCol w="588954">
                  <a:extLst>
                    <a:ext uri="{9D8B030D-6E8A-4147-A177-3AD203B41FA5}">
                      <a16:colId xmlns:a16="http://schemas.microsoft.com/office/drawing/2014/main" val="3455741879"/>
                    </a:ext>
                  </a:extLst>
                </a:gridCol>
                <a:gridCol w="1206477">
                  <a:extLst>
                    <a:ext uri="{9D8B030D-6E8A-4147-A177-3AD203B41FA5}">
                      <a16:colId xmlns:a16="http://schemas.microsoft.com/office/drawing/2014/main" val="579428625"/>
                    </a:ext>
                  </a:extLst>
                </a:gridCol>
                <a:gridCol w="1995413">
                  <a:extLst>
                    <a:ext uri="{9D8B030D-6E8A-4147-A177-3AD203B41FA5}">
                      <a16:colId xmlns:a16="http://schemas.microsoft.com/office/drawing/2014/main" val="759371790"/>
                    </a:ext>
                  </a:extLst>
                </a:gridCol>
                <a:gridCol w="468087">
                  <a:extLst>
                    <a:ext uri="{9D8B030D-6E8A-4147-A177-3AD203B41FA5}">
                      <a16:colId xmlns:a16="http://schemas.microsoft.com/office/drawing/2014/main" val="3693697798"/>
                    </a:ext>
                  </a:extLst>
                </a:gridCol>
                <a:gridCol w="1292184">
                  <a:extLst>
                    <a:ext uri="{9D8B030D-6E8A-4147-A177-3AD203B41FA5}">
                      <a16:colId xmlns:a16="http://schemas.microsoft.com/office/drawing/2014/main" val="2535010121"/>
                    </a:ext>
                  </a:extLst>
                </a:gridCol>
                <a:gridCol w="421937">
                  <a:extLst>
                    <a:ext uri="{9D8B030D-6E8A-4147-A177-3AD203B41FA5}">
                      <a16:colId xmlns:a16="http://schemas.microsoft.com/office/drawing/2014/main" val="1873424010"/>
                    </a:ext>
                  </a:extLst>
                </a:gridCol>
                <a:gridCol w="413147">
                  <a:extLst>
                    <a:ext uri="{9D8B030D-6E8A-4147-A177-3AD203B41FA5}">
                      <a16:colId xmlns:a16="http://schemas.microsoft.com/office/drawing/2014/main" val="945987339"/>
                    </a:ext>
                  </a:extLst>
                </a:gridCol>
                <a:gridCol w="474680">
                  <a:extLst>
                    <a:ext uri="{9D8B030D-6E8A-4147-A177-3AD203B41FA5}">
                      <a16:colId xmlns:a16="http://schemas.microsoft.com/office/drawing/2014/main" val="789217210"/>
                    </a:ext>
                  </a:extLst>
                </a:gridCol>
                <a:gridCol w="448309">
                  <a:extLst>
                    <a:ext uri="{9D8B030D-6E8A-4147-A177-3AD203B41FA5}">
                      <a16:colId xmlns:a16="http://schemas.microsoft.com/office/drawing/2014/main" val="4250663595"/>
                    </a:ext>
                  </a:extLst>
                </a:gridCol>
                <a:gridCol w="421937">
                  <a:extLst>
                    <a:ext uri="{9D8B030D-6E8A-4147-A177-3AD203B41FA5}">
                      <a16:colId xmlns:a16="http://schemas.microsoft.com/office/drawing/2014/main" val="536313452"/>
                    </a:ext>
                  </a:extLst>
                </a:gridCol>
              </a:tblGrid>
              <a:tr h="277054">
                <a:tc>
                  <a:txBody>
                    <a:bodyPr/>
                    <a:lstStyle/>
                    <a:p>
                      <a:pPr algn="ctr" fontAlgn="b"/>
                      <a:r>
                        <a:rPr lang="en-US" sz="800" b="1" i="0" u="none" strike="noStrike">
                          <a:solidFill>
                            <a:srgbClr val="000000"/>
                          </a:solidFill>
                          <a:effectLst/>
                          <a:latin typeface="Calibri" panose="020F0502020204030204" pitchFamily="34" charset="0"/>
                        </a:rPr>
                        <a:t>Landunit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Name</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Number</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CART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Land Unit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Rolling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Rolling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586971103"/>
                  </a:ext>
                </a:extLst>
              </a:tr>
              <a:tr h="219444">
                <a:tc>
                  <a:txBody>
                    <a:bodyPr/>
                    <a:lstStyle/>
                    <a:p>
                      <a:pPr algn="l" fontAlgn="b"/>
                      <a:r>
                        <a:rPr lang="en-US" sz="800" b="0" i="0" u="none" strike="noStrike">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High surface salinization risk or already saline</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Surface Salt Concentration:1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541830068"/>
                  </a:ext>
                </a:extLst>
              </a:tr>
              <a:tr h="219444">
                <a:tc>
                  <a:txBody>
                    <a:bodyPr/>
                    <a:lstStyle/>
                    <a:p>
                      <a:pPr algn="l" fontAlgn="b"/>
                      <a:r>
                        <a:rPr lang="en-US" sz="800" b="0" i="0" u="none" strike="noStrike">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Surface Salt Concentration:2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15.2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37.20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19.1</a:t>
                      </a:r>
                    </a:p>
                  </a:txBody>
                  <a:tcPr marL="59369" marR="6597" marT="659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46.74</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451873968"/>
                  </a:ext>
                </a:extLst>
              </a:tr>
              <a:tr h="219444">
                <a:tc>
                  <a:txBody>
                    <a:bodyPr/>
                    <a:lstStyle/>
                    <a:p>
                      <a:pPr algn="l" fontAlgn="b"/>
                      <a:r>
                        <a:rPr lang="en-US" sz="800" b="0" i="0" u="none" strike="noStrike">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Low 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Surface Salt Concentration:3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80.9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198.04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100.0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937904250"/>
                  </a:ext>
                </a:extLst>
              </a:tr>
            </a:tbl>
          </a:graphicData>
        </a:graphic>
      </p:graphicFrame>
    </p:spTree>
    <p:extLst>
      <p:ext uri="{BB962C8B-B14F-4D97-AF65-F5344CB8AC3E}">
        <p14:creationId xmlns:p14="http://schemas.microsoft.com/office/powerpoint/2010/main" val="205169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5C24A7-8B4C-4682-AA5C-FD23A22BF925}"/>
              </a:ext>
            </a:extLst>
          </p:cNvPr>
          <p:cNvSpPr txBox="1"/>
          <p:nvPr/>
        </p:nvSpPr>
        <p:spPr>
          <a:xfrm>
            <a:off x="254481" y="4394002"/>
            <a:ext cx="8654990" cy="1631216"/>
          </a:xfrm>
          <a:prstGeom prst="rect">
            <a:avLst/>
          </a:prstGeom>
          <a:noFill/>
        </p:spPr>
        <p:txBody>
          <a:bodyPr wrap="square" rtlCol="0">
            <a:spAutoFit/>
          </a:bodyPr>
          <a:lstStyle/>
          <a:p>
            <a:r>
              <a:rPr lang="en-US" sz="2000" dirty="0">
                <a:solidFill>
                  <a:srgbClr val="053773"/>
                </a:solidFill>
              </a:rPr>
              <a:t>In this example for ‘Surface salt concentration’, it is the second row that meets these criteria and will be provided to the CART application as the final </a:t>
            </a:r>
            <a:r>
              <a:rPr lang="en-US" sz="2000" dirty="0" err="1">
                <a:solidFill>
                  <a:srgbClr val="053773"/>
                </a:solidFill>
              </a:rPr>
              <a:t>landunit</a:t>
            </a:r>
            <a:r>
              <a:rPr lang="en-US" sz="2000" dirty="0">
                <a:solidFill>
                  <a:srgbClr val="053773"/>
                </a:solidFill>
              </a:rPr>
              <a:t> rating. It is important to understand that this type of functionality for calculating </a:t>
            </a:r>
            <a:r>
              <a:rPr lang="en-US" sz="2000" dirty="0" err="1">
                <a:solidFill>
                  <a:srgbClr val="053773"/>
                </a:solidFill>
              </a:rPr>
              <a:t>landunit</a:t>
            </a:r>
            <a:r>
              <a:rPr lang="en-US" sz="2000" dirty="0">
                <a:solidFill>
                  <a:srgbClr val="053773"/>
                </a:solidFill>
              </a:rPr>
              <a:t> ratings is not currently available from Web Soil Survey.</a:t>
            </a:r>
          </a:p>
        </p:txBody>
      </p:sp>
      <p:sp>
        <p:nvSpPr>
          <p:cNvPr id="10" name="TextBox 9">
            <a:extLst>
              <a:ext uri="{FF2B5EF4-FFF2-40B4-BE49-F238E27FC236}">
                <a16:creationId xmlns:a16="http://schemas.microsoft.com/office/drawing/2014/main" id="{B9451A73-99F8-4E69-AEC1-F99B1C3C0908}"/>
              </a:ext>
            </a:extLst>
          </p:cNvPr>
          <p:cNvSpPr txBox="1"/>
          <p:nvPr/>
        </p:nvSpPr>
        <p:spPr>
          <a:xfrm>
            <a:off x="288985" y="1616383"/>
            <a:ext cx="8654990" cy="1323439"/>
          </a:xfrm>
          <a:prstGeom prst="rect">
            <a:avLst/>
          </a:prstGeom>
          <a:noFill/>
        </p:spPr>
        <p:txBody>
          <a:bodyPr wrap="square" rtlCol="0">
            <a:spAutoFit/>
          </a:bodyPr>
          <a:lstStyle/>
          <a:p>
            <a:r>
              <a:rPr lang="en-US" sz="2000" dirty="0">
                <a:solidFill>
                  <a:srgbClr val="053773"/>
                </a:solidFill>
              </a:rPr>
              <a:t>The query calculates the rolling sum values for </a:t>
            </a:r>
            <a:r>
              <a:rPr lang="en-US" sz="2000" dirty="0" err="1">
                <a:solidFill>
                  <a:srgbClr val="053773"/>
                </a:solidFill>
              </a:rPr>
              <a:t>rating_acres</a:t>
            </a:r>
            <a:r>
              <a:rPr lang="en-US" sz="2000" dirty="0">
                <a:solidFill>
                  <a:srgbClr val="053773"/>
                </a:solidFill>
              </a:rPr>
              <a:t> and rating percent for each resource concern and finds the single most limiting rating (per </a:t>
            </a:r>
            <a:r>
              <a:rPr lang="en-US" sz="2000" dirty="0" err="1">
                <a:solidFill>
                  <a:srgbClr val="053773"/>
                </a:solidFill>
              </a:rPr>
              <a:t>landunit</a:t>
            </a:r>
            <a:r>
              <a:rPr lang="en-US" sz="2000" dirty="0">
                <a:solidFill>
                  <a:srgbClr val="053773"/>
                </a:solidFill>
              </a:rPr>
              <a:t>) that comprises </a:t>
            </a:r>
            <a:r>
              <a:rPr lang="en-US" sz="2000" b="1" dirty="0">
                <a:solidFill>
                  <a:srgbClr val="053773"/>
                </a:solidFill>
              </a:rPr>
              <a:t>at least 10% by area or 10 acres</a:t>
            </a:r>
            <a:r>
              <a:rPr lang="en-US" sz="2000" dirty="0">
                <a:solidFill>
                  <a:srgbClr val="053773"/>
                </a:solidFill>
              </a:rPr>
              <a:t>. </a:t>
            </a:r>
          </a:p>
          <a:p>
            <a:r>
              <a:rPr lang="en-US" sz="2000" dirty="0">
                <a:solidFill>
                  <a:srgbClr val="053773"/>
                </a:solidFill>
              </a:rPr>
              <a:t> </a:t>
            </a:r>
          </a:p>
        </p:txBody>
      </p:sp>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err="1"/>
              <a:t>Landunit</a:t>
            </a:r>
            <a:r>
              <a:rPr lang="en-US" sz="3000" dirty="0"/>
              <a:t> Detailed Ratings</a:t>
            </a:r>
          </a:p>
        </p:txBody>
      </p:sp>
      <p:graphicFrame>
        <p:nvGraphicFramePr>
          <p:cNvPr id="2" name="Table 1">
            <a:extLst>
              <a:ext uri="{FF2B5EF4-FFF2-40B4-BE49-F238E27FC236}">
                <a16:creationId xmlns:a16="http://schemas.microsoft.com/office/drawing/2014/main" id="{798BCC6D-D6AB-4F46-9496-B1B5E632CCCC}"/>
              </a:ext>
            </a:extLst>
          </p:cNvPr>
          <p:cNvGraphicFramePr>
            <a:graphicFrameLocks noGrp="1"/>
          </p:cNvGraphicFramePr>
          <p:nvPr>
            <p:extLst>
              <p:ext uri="{D42A27DB-BD31-4B8C-83A1-F6EECF244321}">
                <p14:modId xmlns:p14="http://schemas.microsoft.com/office/powerpoint/2010/main" val="3956277238"/>
              </p:ext>
            </p:extLst>
          </p:nvPr>
        </p:nvGraphicFramePr>
        <p:xfrm>
          <a:off x="606998" y="3222967"/>
          <a:ext cx="7731125" cy="935386"/>
        </p:xfrm>
        <a:graphic>
          <a:graphicData uri="http://schemas.openxmlformats.org/drawingml/2006/table">
            <a:tbl>
              <a:tblPr/>
              <a:tblGrid>
                <a:gridCol w="588954">
                  <a:extLst>
                    <a:ext uri="{9D8B030D-6E8A-4147-A177-3AD203B41FA5}">
                      <a16:colId xmlns:a16="http://schemas.microsoft.com/office/drawing/2014/main" val="3455741879"/>
                    </a:ext>
                  </a:extLst>
                </a:gridCol>
                <a:gridCol w="1206477">
                  <a:extLst>
                    <a:ext uri="{9D8B030D-6E8A-4147-A177-3AD203B41FA5}">
                      <a16:colId xmlns:a16="http://schemas.microsoft.com/office/drawing/2014/main" val="579428625"/>
                    </a:ext>
                  </a:extLst>
                </a:gridCol>
                <a:gridCol w="1995413">
                  <a:extLst>
                    <a:ext uri="{9D8B030D-6E8A-4147-A177-3AD203B41FA5}">
                      <a16:colId xmlns:a16="http://schemas.microsoft.com/office/drawing/2014/main" val="759371790"/>
                    </a:ext>
                  </a:extLst>
                </a:gridCol>
                <a:gridCol w="468087">
                  <a:extLst>
                    <a:ext uri="{9D8B030D-6E8A-4147-A177-3AD203B41FA5}">
                      <a16:colId xmlns:a16="http://schemas.microsoft.com/office/drawing/2014/main" val="3693697798"/>
                    </a:ext>
                  </a:extLst>
                </a:gridCol>
                <a:gridCol w="1292184">
                  <a:extLst>
                    <a:ext uri="{9D8B030D-6E8A-4147-A177-3AD203B41FA5}">
                      <a16:colId xmlns:a16="http://schemas.microsoft.com/office/drawing/2014/main" val="2535010121"/>
                    </a:ext>
                  </a:extLst>
                </a:gridCol>
                <a:gridCol w="421937">
                  <a:extLst>
                    <a:ext uri="{9D8B030D-6E8A-4147-A177-3AD203B41FA5}">
                      <a16:colId xmlns:a16="http://schemas.microsoft.com/office/drawing/2014/main" val="1873424010"/>
                    </a:ext>
                  </a:extLst>
                </a:gridCol>
                <a:gridCol w="413147">
                  <a:extLst>
                    <a:ext uri="{9D8B030D-6E8A-4147-A177-3AD203B41FA5}">
                      <a16:colId xmlns:a16="http://schemas.microsoft.com/office/drawing/2014/main" val="945987339"/>
                    </a:ext>
                  </a:extLst>
                </a:gridCol>
                <a:gridCol w="474680">
                  <a:extLst>
                    <a:ext uri="{9D8B030D-6E8A-4147-A177-3AD203B41FA5}">
                      <a16:colId xmlns:a16="http://schemas.microsoft.com/office/drawing/2014/main" val="789217210"/>
                    </a:ext>
                  </a:extLst>
                </a:gridCol>
                <a:gridCol w="448309">
                  <a:extLst>
                    <a:ext uri="{9D8B030D-6E8A-4147-A177-3AD203B41FA5}">
                      <a16:colId xmlns:a16="http://schemas.microsoft.com/office/drawing/2014/main" val="4250663595"/>
                    </a:ext>
                  </a:extLst>
                </a:gridCol>
                <a:gridCol w="421937">
                  <a:extLst>
                    <a:ext uri="{9D8B030D-6E8A-4147-A177-3AD203B41FA5}">
                      <a16:colId xmlns:a16="http://schemas.microsoft.com/office/drawing/2014/main" val="536313452"/>
                    </a:ext>
                  </a:extLst>
                </a:gridCol>
              </a:tblGrid>
              <a:tr h="277054">
                <a:tc>
                  <a:txBody>
                    <a:bodyPr/>
                    <a:lstStyle/>
                    <a:p>
                      <a:pPr algn="ctr" fontAlgn="b"/>
                      <a:r>
                        <a:rPr lang="en-US" sz="800" b="1" i="0" u="none" strike="noStrike" dirty="0" err="1">
                          <a:solidFill>
                            <a:srgbClr val="000000"/>
                          </a:solidFill>
                          <a:effectLst/>
                          <a:latin typeface="Calibri" panose="020F0502020204030204" pitchFamily="34" charset="0"/>
                        </a:rPr>
                        <a:t>Landunit</a:t>
                      </a:r>
                      <a:endParaRPr lang="en-US" sz="800" b="1" i="0" u="none" strike="noStrike" dirty="0">
                        <a:solidFill>
                          <a:srgbClr val="000000"/>
                        </a:solidFill>
                        <a:effectLst/>
                        <a:latin typeface="Calibri" panose="020F0502020204030204" pitchFamily="34" charset="0"/>
                      </a:endParaRP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Name</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Number</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CART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Land Unit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Rolling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Rolling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586971103"/>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High surface salinization risk or already saline</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Surface Salt Concentration:1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541830068"/>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Surface Salt Concentration:2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15.2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37.20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19.1</a:t>
                      </a:r>
                    </a:p>
                  </a:txBody>
                  <a:tcPr marL="59369" marR="6597" marT="659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46.74</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451873968"/>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Low 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Surface Salt Concentration:3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80.9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198.04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100.0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937904250"/>
                  </a:ext>
                </a:extLst>
              </a:tr>
            </a:tbl>
          </a:graphicData>
        </a:graphic>
      </p:graphicFrame>
      <p:sp>
        <p:nvSpPr>
          <p:cNvPr id="4" name="Arrow: Striped Right 3">
            <a:extLst>
              <a:ext uri="{FF2B5EF4-FFF2-40B4-BE49-F238E27FC236}">
                <a16:creationId xmlns:a16="http://schemas.microsoft.com/office/drawing/2014/main" id="{C06A755A-EC6C-40FA-A392-D1F2FE2B199C}"/>
              </a:ext>
            </a:extLst>
          </p:cNvPr>
          <p:cNvSpPr/>
          <p:nvPr/>
        </p:nvSpPr>
        <p:spPr>
          <a:xfrm rot="10800000">
            <a:off x="8429055" y="3703596"/>
            <a:ext cx="452561" cy="250246"/>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343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5C24A7-8B4C-4682-AA5C-FD23A22BF925}"/>
              </a:ext>
            </a:extLst>
          </p:cNvPr>
          <p:cNvSpPr txBox="1"/>
          <p:nvPr/>
        </p:nvSpPr>
        <p:spPr>
          <a:xfrm>
            <a:off x="914400" y="1616306"/>
            <a:ext cx="7332454" cy="2246769"/>
          </a:xfrm>
          <a:prstGeom prst="rect">
            <a:avLst/>
          </a:prstGeom>
          <a:noFill/>
        </p:spPr>
        <p:txBody>
          <a:bodyPr wrap="square" rtlCol="0">
            <a:spAutoFit/>
          </a:bodyPr>
          <a:lstStyle/>
          <a:p>
            <a:r>
              <a:rPr lang="en-US" sz="2000" dirty="0">
                <a:solidFill>
                  <a:srgbClr val="053773"/>
                </a:solidFill>
              </a:rPr>
              <a:t>The final Soil Data Access </a:t>
            </a:r>
            <a:r>
              <a:rPr lang="en-US" sz="2000" dirty="0" err="1">
                <a:solidFill>
                  <a:srgbClr val="053773"/>
                </a:solidFill>
              </a:rPr>
              <a:t>landunit</a:t>
            </a:r>
            <a:r>
              <a:rPr lang="en-US" sz="2000" dirty="0">
                <a:solidFill>
                  <a:srgbClr val="053773"/>
                </a:solidFill>
              </a:rPr>
              <a:t> ratings for each of the resource concerns will be returned to CART for awarding of points. The publication date of the soils data will also be returned to CART as metadata. This will ensure that any of the Soil Quality Degradation ratings can be tied back to a particular version of SSURGO soils data. </a:t>
            </a:r>
            <a:r>
              <a:rPr lang="en-US" sz="2000" b="1" dirty="0">
                <a:solidFill>
                  <a:srgbClr val="053773"/>
                </a:solidFill>
              </a:rPr>
              <a:t>This is the only information that CART will use in calculating points.</a:t>
            </a:r>
          </a:p>
        </p:txBody>
      </p:sp>
      <p:sp>
        <p:nvSpPr>
          <p:cNvPr id="7" name="Title 4">
            <a:extLst>
              <a:ext uri="{FF2B5EF4-FFF2-40B4-BE49-F238E27FC236}">
                <a16:creationId xmlns:a16="http://schemas.microsoft.com/office/drawing/2014/main" id="{E53F6B8D-4972-4977-88FD-BA970B6AF1C3}"/>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Final </a:t>
            </a:r>
            <a:r>
              <a:rPr lang="en-US" sz="3000" dirty="0" err="1"/>
              <a:t>Landunit</a:t>
            </a:r>
            <a:r>
              <a:rPr lang="en-US" sz="3000" dirty="0"/>
              <a:t> Ratings </a:t>
            </a:r>
          </a:p>
        </p:txBody>
      </p:sp>
      <p:graphicFrame>
        <p:nvGraphicFramePr>
          <p:cNvPr id="3" name="Table 2">
            <a:extLst>
              <a:ext uri="{FF2B5EF4-FFF2-40B4-BE49-F238E27FC236}">
                <a16:creationId xmlns:a16="http://schemas.microsoft.com/office/drawing/2014/main" id="{351605C9-D210-4709-AD4B-63E65809B192}"/>
              </a:ext>
            </a:extLst>
          </p:cNvPr>
          <p:cNvGraphicFramePr>
            <a:graphicFrameLocks noGrp="1"/>
          </p:cNvGraphicFramePr>
          <p:nvPr>
            <p:extLst>
              <p:ext uri="{D42A27DB-BD31-4B8C-83A1-F6EECF244321}">
                <p14:modId xmlns:p14="http://schemas.microsoft.com/office/powerpoint/2010/main" val="3462179910"/>
              </p:ext>
            </p:extLst>
          </p:nvPr>
        </p:nvGraphicFramePr>
        <p:xfrm>
          <a:off x="1634576" y="4131526"/>
          <a:ext cx="5727700" cy="1619885"/>
        </p:xfrm>
        <a:graphic>
          <a:graphicData uri="http://schemas.openxmlformats.org/drawingml/2006/table">
            <a:tbl>
              <a:tblPr/>
              <a:tblGrid>
                <a:gridCol w="1409700">
                  <a:extLst>
                    <a:ext uri="{9D8B030D-6E8A-4147-A177-3AD203B41FA5}">
                      <a16:colId xmlns:a16="http://schemas.microsoft.com/office/drawing/2014/main" val="1993728639"/>
                    </a:ext>
                  </a:extLst>
                </a:gridCol>
                <a:gridCol w="2438400">
                  <a:extLst>
                    <a:ext uri="{9D8B030D-6E8A-4147-A177-3AD203B41FA5}">
                      <a16:colId xmlns:a16="http://schemas.microsoft.com/office/drawing/2014/main" val="845011261"/>
                    </a:ext>
                  </a:extLst>
                </a:gridCol>
                <a:gridCol w="1879600">
                  <a:extLst>
                    <a:ext uri="{9D8B030D-6E8A-4147-A177-3AD203B41FA5}">
                      <a16:colId xmlns:a16="http://schemas.microsoft.com/office/drawing/2014/main" val="3692243481"/>
                    </a:ext>
                  </a:extLst>
                </a:gridCol>
              </a:tblGrid>
              <a:tr h="352425">
                <a:tc>
                  <a:txBody>
                    <a:bodyPr/>
                    <a:lstStyle/>
                    <a:p>
                      <a:pPr algn="ctr" fontAlgn="ctr"/>
                      <a:r>
                        <a:rPr lang="en-US" sz="1100" b="1" i="0" u="none" strike="noStrike">
                          <a:solidFill>
                            <a:srgbClr val="000000"/>
                          </a:solidFill>
                          <a:effectLst/>
                          <a:latin typeface="Calibri" panose="020F0502020204030204" pitchFamily="34" charset="0"/>
                        </a:rPr>
                        <a:t>Landunit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dirty="0" err="1">
                          <a:solidFill>
                            <a:srgbClr val="000000"/>
                          </a:solidFill>
                          <a:effectLst/>
                          <a:latin typeface="Calibri" panose="020F0502020204030204" pitchFamily="34" charset="0"/>
                        </a:rPr>
                        <a:t>Landunit</a:t>
                      </a:r>
                      <a:r>
                        <a:rPr lang="en-US" sz="1100" b="1" i="0" u="none" strike="noStrike" dirty="0">
                          <a:solidFill>
                            <a:srgbClr val="000000"/>
                          </a:solidFill>
                          <a:effectLst/>
                          <a:latin typeface="Calibri" panose="020F0502020204030204" pitchFamily="34" charset="0"/>
                        </a:rPr>
                        <a:t> Ratings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dirty="0">
                          <a:solidFill>
                            <a:srgbClr val="000000"/>
                          </a:solidFill>
                          <a:effectLst/>
                          <a:latin typeface="Calibri" panose="020F0502020204030204" pitchFamily="34" charset="0"/>
                        </a:rPr>
                        <a:t>Soil Survey Publication 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60249924"/>
                  </a:ext>
                </a:extLst>
              </a:tr>
              <a:tr h="316865">
                <a:tc>
                  <a:txBody>
                    <a:bodyPr/>
                    <a:lstStyle/>
                    <a:p>
                      <a:pPr algn="l" fontAlgn="ctr"/>
                      <a:r>
                        <a:rPr lang="en-US" sz="1100" b="0" i="0" u="none" strike="noStrike">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dirty="0">
                          <a:solidFill>
                            <a:srgbClr val="000000"/>
                          </a:solidFill>
                          <a:effectLst/>
                          <a:latin typeface="Calibri" panose="020F0502020204030204" pitchFamily="34" charset="0"/>
                        </a:rPr>
                        <a:t>Agricultural Organic Soil Subsidence:4</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91753712"/>
                  </a:ext>
                </a:extLst>
              </a:tr>
              <a:tr h="316865">
                <a:tc>
                  <a:txBody>
                    <a:bodyPr/>
                    <a:lstStyle/>
                    <a:p>
                      <a:pPr algn="l" fontAlgn="ctr"/>
                      <a:r>
                        <a:rPr lang="en-US" sz="11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1100" b="0" i="0" u="none" strike="noStrike" dirty="0">
                          <a:solidFill>
                            <a:srgbClr val="000000"/>
                          </a:solidFill>
                          <a:effectLst/>
                          <a:latin typeface="Calibri" panose="020F0502020204030204" pitchFamily="34" charset="0"/>
                        </a:rPr>
                        <a:t>Organic Matter Depletion:2</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1100" b="0" i="0" u="none" strike="noStrike">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941411217"/>
                  </a:ext>
                </a:extLst>
              </a:tr>
              <a:tr h="316865">
                <a:tc>
                  <a:txBody>
                    <a:bodyPr/>
                    <a:lstStyle/>
                    <a:p>
                      <a:pPr algn="l" fontAlgn="ctr"/>
                      <a:r>
                        <a:rPr lang="en-US" sz="11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1100" b="0" i="0" u="none" strike="noStrike" dirty="0">
                          <a:solidFill>
                            <a:srgbClr val="000000"/>
                          </a:solidFill>
                          <a:effectLst/>
                          <a:latin typeface="Calibri" panose="020F0502020204030204" pitchFamily="34" charset="0"/>
                        </a:rPr>
                        <a:t>Soil Susceptibility to Compaction:1</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ctr" fontAlgn="ctr"/>
                      <a:r>
                        <a:rPr lang="en-US" sz="1100" b="0" i="0" u="none" strike="noStrike" dirty="0">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2915350190"/>
                  </a:ext>
                </a:extLst>
              </a:tr>
              <a:tr h="316865">
                <a:tc>
                  <a:txBody>
                    <a:bodyPr/>
                    <a:lstStyle/>
                    <a:p>
                      <a:pPr algn="l" fontAlgn="ctr"/>
                      <a:r>
                        <a:rPr lang="en-US" sz="11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1100" b="0" i="0" u="none" strike="noStrike" dirty="0">
                          <a:solidFill>
                            <a:srgbClr val="000000"/>
                          </a:solidFill>
                          <a:effectLst/>
                          <a:latin typeface="Calibri" panose="020F0502020204030204" pitchFamily="34" charset="0"/>
                        </a:rPr>
                        <a:t>Surface Salt Concentration:2</a:t>
                      </a:r>
                    </a:p>
                  </a:txBody>
                  <a:tcPr marL="857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a:txBody>
                    <a:bodyPr/>
                    <a:lstStyle/>
                    <a:p>
                      <a:pPr algn="ctr" fontAlgn="ctr"/>
                      <a:r>
                        <a:rPr lang="en-US" sz="1100" b="0" i="0" u="none" strike="noStrike" dirty="0">
                          <a:solidFill>
                            <a:srgbClr val="000000"/>
                          </a:solidFill>
                          <a:effectLst/>
                          <a:latin typeface="Calibri" panose="020F0502020204030204" pitchFamily="34" charset="0"/>
                        </a:rPr>
                        <a:t>WY629 2018-09-14 18:51:24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554589926"/>
                  </a:ext>
                </a:extLst>
              </a:tr>
            </a:tbl>
          </a:graphicData>
        </a:graphic>
      </p:graphicFrame>
    </p:spTree>
    <p:extLst>
      <p:ext uri="{BB962C8B-B14F-4D97-AF65-F5344CB8AC3E}">
        <p14:creationId xmlns:p14="http://schemas.microsoft.com/office/powerpoint/2010/main" val="2749578011"/>
      </p:ext>
    </p:extLst>
  </p:cSld>
  <p:clrMapOvr>
    <a:masterClrMapping/>
  </p:clrMapOvr>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1F497D"/>
      </a:dk2>
      <a:lt2>
        <a:srgbClr val="EEECE1"/>
      </a:lt2>
      <a:accent1>
        <a:srgbClr val="139AB2"/>
      </a:accent1>
      <a:accent2>
        <a:srgbClr val="78BA22"/>
      </a:accent2>
      <a:accent3>
        <a:srgbClr val="FEC210"/>
      </a:accent3>
      <a:accent4>
        <a:srgbClr val="72A931"/>
      </a:accent4>
      <a:accent5>
        <a:srgbClr val="6989A6"/>
      </a:accent5>
      <a:accent6>
        <a:srgbClr val="4E667B"/>
      </a:accent6>
      <a:hlink>
        <a:srgbClr val="139AB2"/>
      </a:hlink>
      <a:folHlink>
        <a:srgbClr val="10889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47AB545851E964D9694810B9289A399" ma:contentTypeVersion="2" ma:contentTypeDescription="Create a new document." ma:contentTypeScope="" ma:versionID="947b1841a98787a67259c4538fd75cdb">
  <xsd:schema xmlns:xsd="http://www.w3.org/2001/XMLSchema" xmlns:xs="http://www.w3.org/2001/XMLSchema" xmlns:p="http://schemas.microsoft.com/office/2006/metadata/properties" targetNamespace="http://schemas.microsoft.com/office/2006/metadata/properties" ma:root="true" ma:fieldsID="65be23c65578221b5c50fdc20cf0be9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611DABA-80C2-4D64-B2DA-6882EDC142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A2E8C961-C31A-4A86-B687-D449026EDB40}">
  <ds:schemaRefs>
    <ds:schemaRef ds:uri="http://schemas.microsoft.com/sharepoint/v3/contenttype/forms"/>
  </ds:schemaRefs>
</ds:datastoreItem>
</file>

<file path=customXml/itemProps3.xml><?xml version="1.0" encoding="utf-8"?>
<ds:datastoreItem xmlns:ds="http://schemas.openxmlformats.org/officeDocument/2006/customXml" ds:itemID="{1B0C8951-AE17-481B-8F6D-11382E20307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5478</TotalTime>
  <Words>1267</Words>
  <Application>Microsoft Office PowerPoint</Application>
  <PresentationFormat>On-screen Show (4:3)</PresentationFormat>
  <Paragraphs>251</Paragraphs>
  <Slides>10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Helvetica Neue</vt:lpstr>
      <vt:lpstr>inherit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ketchum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Rachna Patel</dc:creator>
  <cp:lastModifiedBy>Nemecek, Jason - NRCS - Madison, WI</cp:lastModifiedBy>
  <cp:revision>235</cp:revision>
  <cp:lastPrinted>2019-04-29T12:42:29Z</cp:lastPrinted>
  <dcterms:created xsi:type="dcterms:W3CDTF">2016-02-17T21:52:56Z</dcterms:created>
  <dcterms:modified xsi:type="dcterms:W3CDTF">2019-08-22T01:23:47Z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0x010100247AB545851E964D9694810B9289A399</vt:lpwstr>
  </property>
</Properties>
</file>